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0" r:id="rId3"/>
    <p:sldId id="300" r:id="rId4"/>
    <p:sldId id="301" r:id="rId5"/>
    <p:sldId id="302" r:id="rId6"/>
    <p:sldId id="303" r:id="rId7"/>
    <p:sldId id="276" r:id="rId8"/>
    <p:sldId id="268" r:id="rId9"/>
    <p:sldId id="257" r:id="rId10"/>
    <p:sldId id="277" r:id="rId11"/>
    <p:sldId id="269" r:id="rId12"/>
    <p:sldId id="273" r:id="rId13"/>
    <p:sldId id="304" r:id="rId14"/>
    <p:sldId id="305" r:id="rId15"/>
    <p:sldId id="274" r:id="rId16"/>
    <p:sldId id="272" r:id="rId17"/>
    <p:sldId id="275" r:id="rId18"/>
    <p:sldId id="271" r:id="rId19"/>
    <p:sldId id="306" r:id="rId20"/>
    <p:sldId id="258" r:id="rId21"/>
    <p:sldId id="280" r:id="rId22"/>
    <p:sldId id="281" r:id="rId23"/>
    <p:sldId id="285" r:id="rId24"/>
    <p:sldId id="279" r:id="rId25"/>
    <p:sldId id="309" r:id="rId26"/>
    <p:sldId id="308" r:id="rId27"/>
    <p:sldId id="287" r:id="rId28"/>
    <p:sldId id="310" r:id="rId29"/>
    <p:sldId id="288" r:id="rId30"/>
    <p:sldId id="260" r:id="rId31"/>
    <p:sldId id="311" r:id="rId32"/>
    <p:sldId id="286" r:id="rId33"/>
    <p:sldId id="312" r:id="rId34"/>
    <p:sldId id="282" r:id="rId35"/>
    <p:sldId id="290" r:id="rId36"/>
    <p:sldId id="291" r:id="rId37"/>
    <p:sldId id="293" r:id="rId38"/>
    <p:sldId id="294" r:id="rId39"/>
    <p:sldId id="295" r:id="rId40"/>
    <p:sldId id="296" r:id="rId41"/>
    <p:sldId id="313" r:id="rId42"/>
    <p:sldId id="289" r:id="rId43"/>
    <p:sldId id="315" r:id="rId44"/>
    <p:sldId id="284" r:id="rId45"/>
    <p:sldId id="267" r:id="rId46"/>
    <p:sldId id="323" r:id="rId47"/>
    <p:sldId id="297" r:id="rId48"/>
    <p:sldId id="324" r:id="rId49"/>
    <p:sldId id="262" r:id="rId50"/>
    <p:sldId id="259" r:id="rId51"/>
    <p:sldId id="318" r:id="rId52"/>
    <p:sldId id="261" r:id="rId53"/>
    <p:sldId id="320" r:id="rId54"/>
    <p:sldId id="266" r:id="rId55"/>
    <p:sldId id="322" r:id="rId56"/>
    <p:sldId id="325" r:id="rId57"/>
    <p:sldId id="326" r:id="rId58"/>
    <p:sldId id="278" r:id="rId59"/>
    <p:sldId id="298" r:id="rId60"/>
    <p:sldId id="321" r:id="rId61"/>
    <p:sldId id="264" r:id="rId62"/>
    <p:sldId id="265" r:id="rId6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527" autoAdjust="0"/>
    <p:restoredTop sz="93447" autoAdjust="0"/>
  </p:normalViewPr>
  <p:slideViewPr>
    <p:cSldViewPr snapToGrid="0">
      <p:cViewPr varScale="1">
        <p:scale>
          <a:sx n="63" d="100"/>
          <a:sy n="63" d="100"/>
        </p:scale>
        <p:origin x="556"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4:59.12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1,'5984'0,"-5959"0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11:35.13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631 0,'-601'0,"571"0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4:59.12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1,'5984'0,"-5959"0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46.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1,'6130'0,"-6098"0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57.1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0,'3980'0,"-3944"0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10.69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0,'5144'0,"-5110"0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23.76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1,'1991'0,"-1948"0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55.40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0,'4385'0,"-4347"0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23.18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2251,'0'-2219,"0"2188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43.66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1344,'0'-1312,"0"1280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9:07.46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1104 1,'-1079'0,"1055"0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14.5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1,'8265'0,"-8226"0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9:21.178"/>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5781 0,'-5718'0,"5656"0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11:28.03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0,'1326'0,"-1301"0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28.4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1,'5586'0,"-5454"0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46.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1,'3297'0,"-3230"0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28.4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1,'5586'0,"-5454"0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46.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1,'3297'0,"-3230"0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46.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1,'6130'0,"-6098"0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10.69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0,'5144'0,"-5110"0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55.40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0,'4385'0,"-4347"0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7:08.78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0,'4298'0,"-4239"0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23.18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2251,'0'-2219,"0"2188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43.66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1344,'0'-1312,"0"1280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11:28.03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0,'1326'0,"-1301"0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2E5A20-3607-865A-99AA-FB4C2732F76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C2E79D5-9537-3922-07FA-6CD4A452A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5F78164-D6FC-E12D-68C0-060CE56C40BD}"/>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5" name="מציין מיקום של כותרת תחתונה 4">
            <a:extLst>
              <a:ext uri="{FF2B5EF4-FFF2-40B4-BE49-F238E27FC236}">
                <a16:creationId xmlns:a16="http://schemas.microsoft.com/office/drawing/2014/main" id="{BBC7D45A-FC95-C51C-2883-B493C0F48A4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3621ECA-46F5-A870-8E73-66F247F5E3C6}"/>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4644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106216-878D-D61A-A9BE-8C6DE298A46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01EFBAC-106D-1BD1-1949-7A96120856B6}"/>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588274-DAA4-270E-DF1C-8DC3BE915FC7}"/>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5" name="מציין מיקום של כותרת תחתונה 4">
            <a:extLst>
              <a:ext uri="{FF2B5EF4-FFF2-40B4-BE49-F238E27FC236}">
                <a16:creationId xmlns:a16="http://schemas.microsoft.com/office/drawing/2014/main" id="{E0B14BA0-055A-6304-B337-3C376B236EA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32FCBD3-EABD-866F-A8BD-50B366F10809}"/>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86743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A536F5D-945C-F080-4362-EB943F8777FB}"/>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7E89934-5269-71DE-1891-2B4F352424E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BA01BB0-551B-8939-BB0C-1BD348BD7727}"/>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5" name="מציין מיקום של כותרת תחתונה 4">
            <a:extLst>
              <a:ext uri="{FF2B5EF4-FFF2-40B4-BE49-F238E27FC236}">
                <a16:creationId xmlns:a16="http://schemas.microsoft.com/office/drawing/2014/main" id="{A18C443A-278E-D6DC-4BAF-ECFC47E900C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4FAFCB9-ABCD-4E83-B977-41D7A8055372}"/>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64593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835BD4-8229-1807-BADB-6882515754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1348569-24B6-98AD-C96F-CDB5CF1FD0E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2FBA90E-4FDA-7669-4C33-004E74689011}"/>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5" name="מציין מיקום של כותרת תחתונה 4">
            <a:extLst>
              <a:ext uri="{FF2B5EF4-FFF2-40B4-BE49-F238E27FC236}">
                <a16:creationId xmlns:a16="http://schemas.microsoft.com/office/drawing/2014/main" id="{A8D18917-1BC5-CF92-D464-D73647FD69C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7B68522-F4E7-67EA-E44D-113451A00D2F}"/>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49918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72ED77-0C3B-5785-D04C-476CBE53FDF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F689D05-33DC-A424-69B7-1CE10D63AB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CF9991-65AD-BCF0-FD23-C2D79FCF36E5}"/>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5" name="מציין מיקום של כותרת תחתונה 4">
            <a:extLst>
              <a:ext uri="{FF2B5EF4-FFF2-40B4-BE49-F238E27FC236}">
                <a16:creationId xmlns:a16="http://schemas.microsoft.com/office/drawing/2014/main" id="{3F7F0AF4-E2DD-7FFB-4223-2A2420DC0EF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3B27C72-2F9F-A644-EACA-1BF306501C7A}"/>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1010693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75C491-5209-1A92-C85D-F4939389FF6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40AEB4B-5B10-806F-92AD-53106E981C1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A9DDCB22-3505-CA5C-0E7C-80545A01445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A46F12D-1283-9C57-73B7-41457AC985EA}"/>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6" name="מציין מיקום של כותרת תחתונה 5">
            <a:extLst>
              <a:ext uri="{FF2B5EF4-FFF2-40B4-BE49-F238E27FC236}">
                <a16:creationId xmlns:a16="http://schemas.microsoft.com/office/drawing/2014/main" id="{02FC6FEB-2411-5CD6-061A-4E535111D3A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11C721A-6C02-B1F1-1FA9-117E87F7D7C0}"/>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372772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0D0F2BC-2519-8799-9976-5F64004717A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324660-B2BC-EC16-AC8C-48E032B61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B98C760-744C-AD56-9A06-D780F6A31129}"/>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CC806E2-69A5-A284-8777-37761A432D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81C81E3-8CF8-A1EA-7CA0-4B8C4B5BCFD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858257A4-3633-4730-D891-0F4FD27B43C0}"/>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8" name="מציין מיקום של כותרת תחתונה 7">
            <a:extLst>
              <a:ext uri="{FF2B5EF4-FFF2-40B4-BE49-F238E27FC236}">
                <a16:creationId xmlns:a16="http://schemas.microsoft.com/office/drawing/2014/main" id="{37958C75-7CC7-326B-7288-2FF2DAC528CE}"/>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CF6AABBE-D6D2-E6AD-6A15-4FE3489EDC9D}"/>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114829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A7D9979-4A27-8545-C701-FDD208FE2E7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7AB2CE6-84DD-CC8C-4DBA-FCD0181FD082}"/>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4" name="מציין מיקום של כותרת תחתונה 3">
            <a:extLst>
              <a:ext uri="{FF2B5EF4-FFF2-40B4-BE49-F238E27FC236}">
                <a16:creationId xmlns:a16="http://schemas.microsoft.com/office/drawing/2014/main" id="{AE1FF03B-1D92-C6B2-8412-23F93D8DA76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A015CA7-946C-CA20-95D5-B7450830D395}"/>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415808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2D59AE8-B0A0-D31F-FDE7-B55D96045E37}"/>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3" name="מציין מיקום של כותרת תחתונה 2">
            <a:extLst>
              <a:ext uri="{FF2B5EF4-FFF2-40B4-BE49-F238E27FC236}">
                <a16:creationId xmlns:a16="http://schemas.microsoft.com/office/drawing/2014/main" id="{68A84ADC-602F-78AF-6925-E362B3CBC965}"/>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84B4985E-F27A-370D-1C1D-D1A29F9A8AFD}"/>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558535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E69D0-F5D0-DE2E-7550-A12A2098593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4BD6AFE-AB0C-90DE-B747-7885C0F217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6A7BE49-5A35-E6AE-2326-878FE382B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67958E8-E40A-7AB9-A50D-09CA2C51D7B6}"/>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6" name="מציין מיקום של כותרת תחתונה 5">
            <a:extLst>
              <a:ext uri="{FF2B5EF4-FFF2-40B4-BE49-F238E27FC236}">
                <a16:creationId xmlns:a16="http://schemas.microsoft.com/office/drawing/2014/main" id="{70DF22AB-9127-B21E-288D-A14E13144DA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B570F7A-68C4-A897-242E-152D56B46585}"/>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902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A184EC-C82D-2D01-10DC-15DC2D16843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ED341DC-049A-A5CD-3BC3-446964FA1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D8EA09C-D673-4F6A-D572-70ACE05EF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4C88F0F-D85C-42C1-A9C4-B31AB7B59B9D}"/>
              </a:ext>
            </a:extLst>
          </p:cNvPr>
          <p:cNvSpPr>
            <a:spLocks noGrp="1"/>
          </p:cNvSpPr>
          <p:nvPr>
            <p:ph type="dt" sz="half" idx="10"/>
          </p:nvPr>
        </p:nvSpPr>
        <p:spPr/>
        <p:txBody>
          <a:bodyPr/>
          <a:lstStyle/>
          <a:p>
            <a:fld id="{D29F34BF-25E0-4470-84F1-D85EA8676B59}" type="datetimeFigureOut">
              <a:rPr lang="he-IL" smtClean="0"/>
              <a:t>כ"ג/אייר/תשפ"ג</a:t>
            </a:fld>
            <a:endParaRPr lang="he-IL"/>
          </a:p>
        </p:txBody>
      </p:sp>
      <p:sp>
        <p:nvSpPr>
          <p:cNvPr id="6" name="מציין מיקום של כותרת תחתונה 5">
            <a:extLst>
              <a:ext uri="{FF2B5EF4-FFF2-40B4-BE49-F238E27FC236}">
                <a16:creationId xmlns:a16="http://schemas.microsoft.com/office/drawing/2014/main" id="{2CB4AB84-7779-037F-0A17-2B9F1FD0EC0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FAB89EC-7108-8AE2-F7ED-D691E83906BD}"/>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568002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B49DCB4-1807-9109-407B-C8DE49138C8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A0D186F-727B-32D9-A83D-67366209F443}"/>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B64272F-F09C-EA63-1B07-EB37BD5F255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29F34BF-25E0-4470-84F1-D85EA8676B59}" type="datetimeFigureOut">
              <a:rPr lang="he-IL" smtClean="0"/>
              <a:t>כ"ג/אייר/תשפ"ג</a:t>
            </a:fld>
            <a:endParaRPr lang="he-IL"/>
          </a:p>
        </p:txBody>
      </p:sp>
      <p:sp>
        <p:nvSpPr>
          <p:cNvPr id="5" name="מציין מיקום של כותרת תחתונה 4">
            <a:extLst>
              <a:ext uri="{FF2B5EF4-FFF2-40B4-BE49-F238E27FC236}">
                <a16:creationId xmlns:a16="http://schemas.microsoft.com/office/drawing/2014/main" id="{EB3ABBF9-7E5C-5286-5CC4-A807A0213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81EA53A-3985-57DA-CF7C-7FCD8DB28D6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C75D7C4-09C1-44CB-A15A-C202E614BB38}" type="slidenum">
              <a:rPr lang="he-IL" smtClean="0"/>
              <a:t>‹#›</a:t>
            </a:fld>
            <a:endParaRPr lang="he-IL"/>
          </a:p>
        </p:txBody>
      </p:sp>
    </p:spTree>
    <p:extLst>
      <p:ext uri="{BB962C8B-B14F-4D97-AF65-F5344CB8AC3E}">
        <p14:creationId xmlns:p14="http://schemas.microsoft.com/office/powerpoint/2010/main" val="211501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9.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3.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customXml" Target="../ink/ink5.xml"/><Relationship Id="rId20"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8.png"/><Relationship Id="rId24" Type="http://schemas.openxmlformats.org/officeDocument/2006/relationships/customXml" Target="../ink/ink9.xml"/><Relationship Id="rId5" Type="http://schemas.openxmlformats.org/officeDocument/2006/relationships/image" Target="../media/image4.jpe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customXml" Target="../ink/ink2.xml"/><Relationship Id="rId19"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27.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13.xml"/><Relationship Id="rId17" Type="http://schemas.openxmlformats.org/officeDocument/2006/relationships/image" Target="../media/image38.png"/><Relationship Id="rId25" Type="http://schemas.openxmlformats.org/officeDocument/2006/relationships/image" Target="../media/image39.png"/><Relationship Id="rId2" Type="http://schemas.openxmlformats.org/officeDocument/2006/relationships/image" Target="../media/image1.png"/><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9.png"/><Relationship Id="rId24" Type="http://schemas.openxmlformats.org/officeDocument/2006/relationships/customXml" Target="../ink/ink19.xml"/><Relationship Id="rId5" Type="http://schemas.openxmlformats.org/officeDocument/2006/relationships/image" Target="../media/image4.jpe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27.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2.png"/><Relationship Id="rId7" Type="http://schemas.openxmlformats.org/officeDocument/2006/relationships/image" Target="../media/image5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4.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61.jpeg"/><Relationship Id="rId4" Type="http://schemas.openxmlformats.org/officeDocument/2006/relationships/image" Target="../media/image3.png"/><Relationship Id="rId9"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6.png"/><Relationship Id="rId5" Type="http://schemas.openxmlformats.org/officeDocument/2006/relationships/image" Target="../media/image3.png"/><Relationship Id="rId10" Type="http://schemas.openxmlformats.org/officeDocument/2006/relationships/image" Target="../media/image75.png"/><Relationship Id="rId4" Type="http://schemas.openxmlformats.org/officeDocument/2006/relationships/image" Target="../media/image2.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79.png"/><Relationship Id="rId4" Type="http://schemas.openxmlformats.org/officeDocument/2006/relationships/image" Target="../media/image3.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4.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customXml" Target="../ink/ink2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101.png"/><Relationship Id="rId4" Type="http://schemas.openxmlformats.org/officeDocument/2006/relationships/image" Target="../media/image3.png"/><Relationship Id="rId9" Type="http://schemas.openxmlformats.org/officeDocument/2006/relationships/customXml" Target="../ink/ink23.xml"/></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customXml" Target="../ink/ink24.xml"/><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01.png"/><Relationship Id="rId4" Type="http://schemas.openxmlformats.org/officeDocument/2006/relationships/image" Target="../media/image2.png"/><Relationship Id="rId9" Type="http://schemas.openxmlformats.org/officeDocument/2006/relationships/customXml" Target="../ink/ink25.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4.jpe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2.png"/><Relationship Id="rId7" Type="http://schemas.openxmlformats.org/officeDocument/2006/relationships/image" Target="../media/image1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2.png"/><Relationship Id="rId7" Type="http://schemas.openxmlformats.org/officeDocument/2006/relationships/image" Target="../media/image11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2.pn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18" Type="http://schemas.openxmlformats.org/officeDocument/2006/relationships/image" Target="../media/image124.jpeg"/><Relationship Id="rId3" Type="http://schemas.openxmlformats.org/officeDocument/2006/relationships/image" Target="../media/image2.png"/><Relationship Id="rId7" Type="http://schemas.openxmlformats.org/officeDocument/2006/relationships/image" Target="../media/image118.png"/><Relationship Id="rId12" Type="http://schemas.openxmlformats.org/officeDocument/2006/relationships/image" Target="../media/image122.png"/><Relationship Id="rId17" Type="http://schemas.openxmlformats.org/officeDocument/2006/relationships/image" Target="../media/image85.png"/><Relationship Id="rId2" Type="http://schemas.openxmlformats.org/officeDocument/2006/relationships/image" Target="../media/image1.png"/><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17.jpeg"/><Relationship Id="rId11" Type="http://schemas.openxmlformats.org/officeDocument/2006/relationships/image" Target="../media/image81.png"/><Relationship Id="rId5" Type="http://schemas.openxmlformats.org/officeDocument/2006/relationships/image" Target="../media/image4.jpeg"/><Relationship Id="rId15" Type="http://schemas.openxmlformats.org/officeDocument/2006/relationships/image" Target="../media/image59.png"/><Relationship Id="rId10" Type="http://schemas.openxmlformats.org/officeDocument/2006/relationships/image" Target="../media/image121.png"/><Relationship Id="rId4" Type="http://schemas.openxmlformats.org/officeDocument/2006/relationships/image" Target="../media/image3.png"/><Relationship Id="rId9" Type="http://schemas.openxmlformats.org/officeDocument/2006/relationships/image" Target="../media/image120.png"/><Relationship Id="rId14" Type="http://schemas.openxmlformats.org/officeDocument/2006/relationships/image" Target="../media/image6.pn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png"/><Relationship Id="rId7" Type="http://schemas.openxmlformats.org/officeDocument/2006/relationships/image" Target="../media/image126.png"/><Relationship Id="rId12"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hyperlink" Target="https://github.com/nivk99/androidMalwareDetectionWithNLP/blob/master/image/Article.pdf" TargetMode="External"/><Relationship Id="rId5" Type="http://schemas.openxmlformats.org/officeDocument/2006/relationships/image" Target="../media/image4.jpe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28.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9" name="מציין מיקום של תאריך 1">
            <a:extLst>
              <a:ext uri="{FF2B5EF4-FFF2-40B4-BE49-F238E27FC236}">
                <a16:creationId xmlns:a16="http://schemas.microsoft.com/office/drawing/2014/main" id="{4342D9A3-1844-B0E3-0AA4-68D5DF7F93FA}"/>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11" name="מלבן 10">
            <a:extLst>
              <a:ext uri="{FF2B5EF4-FFF2-40B4-BE49-F238E27FC236}">
                <a16:creationId xmlns:a16="http://schemas.microsoft.com/office/drawing/2014/main" id="{7C4A85A9-76EF-E76A-AFAC-1A924A0804C9}"/>
              </a:ext>
            </a:extLst>
          </p:cNvPr>
          <p:cNvSpPr/>
          <p:nvPr/>
        </p:nvSpPr>
        <p:spPr>
          <a:xfrm>
            <a:off x="2123440" y="454977"/>
            <a:ext cx="7715121"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Attack Android Malware Detection With NLP</a:t>
            </a:r>
          </a:p>
        </p:txBody>
      </p:sp>
      <p:pic>
        <p:nvPicPr>
          <p:cNvPr id="1030" name="Picture 6" descr="Rowhammer Variant 'RAMpage' Targets Android Devices All Over Again |  Threatpost">
            <a:extLst>
              <a:ext uri="{FF2B5EF4-FFF2-40B4-BE49-F238E27FC236}">
                <a16:creationId xmlns:a16="http://schemas.microsoft.com/office/drawing/2014/main" id="{1A1542B9-A4D8-3A51-1ABC-07544BA9C3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257" y="3469225"/>
            <a:ext cx="2910484" cy="1979557"/>
          </a:xfrm>
          <a:prstGeom prst="rect">
            <a:avLst/>
          </a:prstGeom>
          <a:noFill/>
          <a:extLst>
            <a:ext uri="{909E8E84-426E-40DD-AFC4-6F175D3DCCD1}">
              <a14:hiddenFill xmlns:a14="http://schemas.microsoft.com/office/drawing/2010/main">
                <a:solidFill>
                  <a:srgbClr val="FFFFFF"/>
                </a:solidFill>
              </a14:hiddenFill>
            </a:ext>
          </a:extLst>
        </p:spPr>
      </p:pic>
      <p:sp>
        <p:nvSpPr>
          <p:cNvPr id="12" name="תיבת טקסט 11">
            <a:extLst>
              <a:ext uri="{FF2B5EF4-FFF2-40B4-BE49-F238E27FC236}">
                <a16:creationId xmlns:a16="http://schemas.microsoft.com/office/drawing/2014/main" id="{21CEDD14-AB13-C928-D17C-4AB30938F8A0}"/>
              </a:ext>
            </a:extLst>
          </p:cNvPr>
          <p:cNvSpPr txBox="1"/>
          <p:nvPr/>
        </p:nvSpPr>
        <p:spPr>
          <a:xfrm>
            <a:off x="3443637" y="4599434"/>
            <a:ext cx="5446965" cy="1200329"/>
          </a:xfrm>
          <a:prstGeom prst="rect">
            <a:avLst/>
          </a:prstGeom>
          <a:noFill/>
        </p:spPr>
        <p:txBody>
          <a:bodyPr wrap="square" rtlCol="1">
            <a:spAutoFit/>
          </a:bodyPr>
          <a:lstStyle/>
          <a:p>
            <a:pPr algn="ctr" rtl="0"/>
            <a:endParaRPr lang="en-US" sz="2400" dirty="0">
              <a:solidFill>
                <a:srgbClr val="002060"/>
              </a:solidFill>
              <a:latin typeface="Felix Titling" panose="04060505060202020A04" pitchFamily="82" charset="0"/>
            </a:endParaRPr>
          </a:p>
          <a:p>
            <a:pPr algn="ctr" rtl="0"/>
            <a:r>
              <a:rPr lang="en-US" sz="2400" dirty="0">
                <a:solidFill>
                  <a:srgbClr val="002060"/>
                </a:solidFill>
                <a:latin typeface="Felix Titling" panose="04060505060202020A04" pitchFamily="82" charset="0"/>
              </a:rPr>
              <a:t>NIV KOTEK – 208236315     </a:t>
            </a:r>
          </a:p>
          <a:p>
            <a:pPr algn="ctr" rtl="0"/>
            <a:endParaRPr lang="en-US" sz="2400" dirty="0">
              <a:solidFill>
                <a:srgbClr val="002060"/>
              </a:solidFill>
              <a:latin typeface="Felix Titling" panose="04060505060202020A04" pitchFamily="82" charset="0"/>
            </a:endParaRP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pic>
        <p:nvPicPr>
          <p:cNvPr id="3" name="תמונה 2">
            <a:extLst>
              <a:ext uri="{FF2B5EF4-FFF2-40B4-BE49-F238E27FC236}">
                <a16:creationId xmlns:a16="http://schemas.microsoft.com/office/drawing/2014/main" id="{F04E3A8A-D816-4218-EA2B-BFDB5DDDA108}"/>
              </a:ext>
            </a:extLst>
          </p:cNvPr>
          <p:cNvPicPr>
            <a:picLocks noChangeAspect="1"/>
          </p:cNvPicPr>
          <p:nvPr/>
        </p:nvPicPr>
        <p:blipFill>
          <a:blip r:embed="rId8"/>
          <a:stretch>
            <a:fillRect/>
          </a:stretch>
        </p:blipFill>
        <p:spPr>
          <a:xfrm>
            <a:off x="4388733" y="2687938"/>
            <a:ext cx="4066409" cy="1229767"/>
          </a:xfrm>
          <a:prstGeom prst="rect">
            <a:avLst/>
          </a:prstGeom>
        </p:spPr>
      </p:pic>
      <p:pic>
        <p:nvPicPr>
          <p:cNvPr id="10" name="תמונה 9">
            <a:extLst>
              <a:ext uri="{FF2B5EF4-FFF2-40B4-BE49-F238E27FC236}">
                <a16:creationId xmlns:a16="http://schemas.microsoft.com/office/drawing/2014/main" id="{0FEA40DA-B750-C109-88CF-5CDB267C9EC8}"/>
              </a:ext>
            </a:extLst>
          </p:cNvPr>
          <p:cNvPicPr>
            <a:picLocks noChangeAspect="1"/>
          </p:cNvPicPr>
          <p:nvPr/>
        </p:nvPicPr>
        <p:blipFill>
          <a:blip r:embed="rId9"/>
          <a:stretch>
            <a:fillRect/>
          </a:stretch>
        </p:blipFill>
        <p:spPr>
          <a:xfrm>
            <a:off x="0" y="2976153"/>
            <a:ext cx="3707129" cy="2965702"/>
          </a:xfrm>
          <a:prstGeom prst="rect">
            <a:avLst/>
          </a:prstGeom>
        </p:spPr>
      </p:pic>
    </p:spTree>
    <p:extLst>
      <p:ext uri="{BB962C8B-B14F-4D97-AF65-F5344CB8AC3E}">
        <p14:creationId xmlns:p14="http://schemas.microsoft.com/office/powerpoint/2010/main" val="86337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564408" y="175194"/>
            <a:ext cx="6267910"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android?</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6"/>
          <a:stretch>
            <a:fillRect/>
          </a:stretch>
        </p:blipFill>
        <p:spPr>
          <a:xfrm>
            <a:off x="9739864" y="71038"/>
            <a:ext cx="841147" cy="603178"/>
          </a:xfrm>
          <a:prstGeom prst="rect">
            <a:avLst/>
          </a:prstGeom>
        </p:spPr>
      </p:pic>
      <p:sp>
        <p:nvSpPr>
          <p:cNvPr id="3" name="תיבת טקסט 2">
            <a:extLst>
              <a:ext uri="{FF2B5EF4-FFF2-40B4-BE49-F238E27FC236}">
                <a16:creationId xmlns:a16="http://schemas.microsoft.com/office/drawing/2014/main" id="{83F1AE25-519C-BF40-45BC-B7FAA68B3F4C}"/>
              </a:ext>
            </a:extLst>
          </p:cNvPr>
          <p:cNvSpPr txBox="1"/>
          <p:nvPr/>
        </p:nvSpPr>
        <p:spPr>
          <a:xfrm>
            <a:off x="1350390" y="1545487"/>
            <a:ext cx="9993552"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Android is a popular mobile operating system developed by Google. </a:t>
            </a:r>
          </a:p>
          <a:p>
            <a:pPr marL="285750" indent="-285750" algn="l" rtl="0">
              <a:buFont typeface="Wingdings" panose="05000000000000000000" pitchFamily="2" charset="2"/>
              <a:buChar char="v"/>
            </a:pPr>
            <a:r>
              <a:rPr lang="en-US" sz="2800" dirty="0"/>
              <a:t>It is based on the Linux kernel and designed primarily for touchscreen mobile devices, such as smartphones and tablets. </a:t>
            </a:r>
          </a:p>
        </p:txBody>
      </p:sp>
      <p:pic>
        <p:nvPicPr>
          <p:cNvPr id="10" name="תמונה 9">
            <a:extLst>
              <a:ext uri="{FF2B5EF4-FFF2-40B4-BE49-F238E27FC236}">
                <a16:creationId xmlns:a16="http://schemas.microsoft.com/office/drawing/2014/main" id="{F5A212C5-ECDF-CF82-BA34-61BACB941965}"/>
              </a:ext>
            </a:extLst>
          </p:cNvPr>
          <p:cNvPicPr>
            <a:picLocks noChangeAspect="1"/>
          </p:cNvPicPr>
          <p:nvPr/>
        </p:nvPicPr>
        <p:blipFill>
          <a:blip r:embed="rId7"/>
          <a:stretch>
            <a:fillRect/>
          </a:stretch>
        </p:blipFill>
        <p:spPr>
          <a:xfrm>
            <a:off x="780546" y="4126903"/>
            <a:ext cx="2903640" cy="2281407"/>
          </a:xfrm>
          <a:prstGeom prst="rect">
            <a:avLst/>
          </a:prstGeom>
        </p:spPr>
      </p:pic>
      <p:pic>
        <p:nvPicPr>
          <p:cNvPr id="12" name="תמונה 11">
            <a:extLst>
              <a:ext uri="{FF2B5EF4-FFF2-40B4-BE49-F238E27FC236}">
                <a16:creationId xmlns:a16="http://schemas.microsoft.com/office/drawing/2014/main" id="{444A5B47-59A2-9139-A1F1-36A273280C48}"/>
              </a:ext>
            </a:extLst>
          </p:cNvPr>
          <p:cNvPicPr>
            <a:picLocks noChangeAspect="1"/>
          </p:cNvPicPr>
          <p:nvPr/>
        </p:nvPicPr>
        <p:blipFill>
          <a:blip r:embed="rId8"/>
          <a:stretch>
            <a:fillRect/>
          </a:stretch>
        </p:blipFill>
        <p:spPr>
          <a:xfrm>
            <a:off x="9443540" y="3499062"/>
            <a:ext cx="2274942" cy="2264831"/>
          </a:xfrm>
          <a:prstGeom prst="ellipse">
            <a:avLst/>
          </a:prstGeom>
          <a:ln>
            <a:noFill/>
          </a:ln>
          <a:effectLst>
            <a:softEdge rad="112500"/>
          </a:effectLst>
        </p:spPr>
      </p:pic>
      <p:pic>
        <p:nvPicPr>
          <p:cNvPr id="13" name="תמונה 12">
            <a:extLst>
              <a:ext uri="{FF2B5EF4-FFF2-40B4-BE49-F238E27FC236}">
                <a16:creationId xmlns:a16="http://schemas.microsoft.com/office/drawing/2014/main" id="{E2885C79-AAAE-6496-D760-8D3DF3A32E08}"/>
              </a:ext>
            </a:extLst>
          </p:cNvPr>
          <p:cNvPicPr>
            <a:picLocks noChangeAspect="1"/>
          </p:cNvPicPr>
          <p:nvPr/>
        </p:nvPicPr>
        <p:blipFill>
          <a:blip r:embed="rId9"/>
          <a:stretch>
            <a:fillRect/>
          </a:stretch>
        </p:blipFill>
        <p:spPr>
          <a:xfrm>
            <a:off x="3500681" y="3838813"/>
            <a:ext cx="5563574" cy="19681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תמונה 13">
            <a:extLst>
              <a:ext uri="{FF2B5EF4-FFF2-40B4-BE49-F238E27FC236}">
                <a16:creationId xmlns:a16="http://schemas.microsoft.com/office/drawing/2014/main" id="{8BA8A6C7-CBED-B41C-0141-083B760A707D}"/>
              </a:ext>
            </a:extLst>
          </p:cNvPr>
          <p:cNvPicPr>
            <a:picLocks noChangeAspect="1"/>
          </p:cNvPicPr>
          <p:nvPr/>
        </p:nvPicPr>
        <p:blipFill>
          <a:blip r:embed="rId10"/>
          <a:stretch>
            <a:fillRect/>
          </a:stretch>
        </p:blipFill>
        <p:spPr>
          <a:xfrm>
            <a:off x="1047290" y="6119716"/>
            <a:ext cx="1682846" cy="5799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מציין מיקום של תאריך 1">
            <a:extLst>
              <a:ext uri="{FF2B5EF4-FFF2-40B4-BE49-F238E27FC236}">
                <a16:creationId xmlns:a16="http://schemas.microsoft.com/office/drawing/2014/main" id="{3DACEEA6-227D-6A29-CFC2-CA855796C99C}"/>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80081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Android Package Kit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pic>
        <p:nvPicPr>
          <p:cNvPr id="2" name="תמונה 1">
            <a:extLst>
              <a:ext uri="{FF2B5EF4-FFF2-40B4-BE49-F238E27FC236}">
                <a16:creationId xmlns:a16="http://schemas.microsoft.com/office/drawing/2014/main" id="{31E7BB07-5B56-E7E1-0483-51DC6374270C}"/>
              </a:ext>
            </a:extLst>
          </p:cNvPr>
          <p:cNvPicPr>
            <a:picLocks noChangeAspect="1"/>
          </p:cNvPicPr>
          <p:nvPr/>
        </p:nvPicPr>
        <p:blipFill>
          <a:blip r:embed="rId7"/>
          <a:stretch>
            <a:fillRect/>
          </a:stretch>
        </p:blipFill>
        <p:spPr>
          <a:xfrm>
            <a:off x="762363" y="4624330"/>
            <a:ext cx="4185920" cy="1844978"/>
          </a:xfrm>
          <a:prstGeom prst="rect">
            <a:avLst/>
          </a:prstGeom>
        </p:spPr>
      </p:pic>
      <p:pic>
        <p:nvPicPr>
          <p:cNvPr id="15" name="תמונה 14">
            <a:extLst>
              <a:ext uri="{FF2B5EF4-FFF2-40B4-BE49-F238E27FC236}">
                <a16:creationId xmlns:a16="http://schemas.microsoft.com/office/drawing/2014/main" id="{564FD252-61FB-8CF5-2C68-FD4D08AC8E39}"/>
              </a:ext>
            </a:extLst>
          </p:cNvPr>
          <p:cNvPicPr>
            <a:picLocks noChangeAspect="1"/>
          </p:cNvPicPr>
          <p:nvPr/>
        </p:nvPicPr>
        <p:blipFill>
          <a:blip r:embed="rId8"/>
          <a:stretch>
            <a:fillRect/>
          </a:stretch>
        </p:blipFill>
        <p:spPr>
          <a:xfrm>
            <a:off x="8662374" y="4259604"/>
            <a:ext cx="2143125" cy="2143125"/>
          </a:xfrm>
          <a:prstGeom prst="rect">
            <a:avLst/>
          </a:prstGeom>
        </p:spPr>
      </p:pic>
      <p:pic>
        <p:nvPicPr>
          <p:cNvPr id="16" name="תמונה 15">
            <a:extLst>
              <a:ext uri="{FF2B5EF4-FFF2-40B4-BE49-F238E27FC236}">
                <a16:creationId xmlns:a16="http://schemas.microsoft.com/office/drawing/2014/main" id="{BED3BBE1-88B0-9BD2-2467-742CD90C0BCD}"/>
              </a:ext>
            </a:extLst>
          </p:cNvPr>
          <p:cNvPicPr>
            <a:picLocks noChangeAspect="1"/>
          </p:cNvPicPr>
          <p:nvPr/>
        </p:nvPicPr>
        <p:blipFill>
          <a:blip r:embed="rId9"/>
          <a:stretch>
            <a:fillRect/>
          </a:stretch>
        </p:blipFill>
        <p:spPr>
          <a:xfrm>
            <a:off x="5839482" y="4217991"/>
            <a:ext cx="2143125" cy="2143125"/>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329222" y="2443721"/>
            <a:ext cx="9715524"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 It is the file format used by the Android operating system to distribute and install mobile applications. An APK file contains all the necessary components, including code, resources, and assets required to run an Android app on a mobile device.</a:t>
            </a:r>
          </a:p>
        </p:txBody>
      </p:sp>
      <p:sp>
        <p:nvSpPr>
          <p:cNvPr id="10" name="מציין מיקום של תאריך 1">
            <a:extLst>
              <a:ext uri="{FF2B5EF4-FFF2-40B4-BE49-F238E27FC236}">
                <a16:creationId xmlns:a16="http://schemas.microsoft.com/office/drawing/2014/main" id="{7F32D360-27F0-35DB-FCBE-72048B0BDA2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50750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structure of an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077450" y="1135177"/>
            <a:ext cx="10860451" cy="2369880"/>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a:t>Android Application Package (APK) is a container (zip format) file which includes application source code, resource and manifest file. The structure of an APK, in general, can be described as follows:</a:t>
            </a:r>
          </a:p>
          <a:p>
            <a:pPr marL="285750" indent="-285750" algn="l" rtl="0">
              <a:buFont typeface="Wingdings" panose="05000000000000000000" pitchFamily="2" charset="2"/>
              <a:buChar char="v"/>
            </a:pPr>
            <a:endParaRPr lang="en-US" dirty="0"/>
          </a:p>
          <a:p>
            <a:pPr marL="285750" indent="-285750" algn="l" rtl="0">
              <a:buFont typeface="Wingdings" panose="05000000000000000000" pitchFamily="2" charset="2"/>
              <a:buChar char="v"/>
            </a:pPr>
            <a:endParaRPr lang="en-US" dirty="0"/>
          </a:p>
        </p:txBody>
      </p:sp>
      <p:sp>
        <p:nvSpPr>
          <p:cNvPr id="13" name="מציין מיקום של תאריך 1">
            <a:extLst>
              <a:ext uri="{FF2B5EF4-FFF2-40B4-BE49-F238E27FC236}">
                <a16:creationId xmlns:a16="http://schemas.microsoft.com/office/drawing/2014/main" id="{51E87805-DB1C-63A2-A890-6B3CB882DAB8}"/>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6" name="תמונה 15">
            <a:extLst>
              <a:ext uri="{FF2B5EF4-FFF2-40B4-BE49-F238E27FC236}">
                <a16:creationId xmlns:a16="http://schemas.microsoft.com/office/drawing/2014/main" id="{4A3CC93A-BE8B-8C6E-EEEB-B376FC913D51}"/>
              </a:ext>
            </a:extLst>
          </p:cNvPr>
          <p:cNvPicPr>
            <a:picLocks noChangeAspect="1"/>
          </p:cNvPicPr>
          <p:nvPr/>
        </p:nvPicPr>
        <p:blipFill>
          <a:blip r:embed="rId7"/>
          <a:stretch>
            <a:fillRect/>
          </a:stretch>
        </p:blipFill>
        <p:spPr>
          <a:xfrm>
            <a:off x="1226632" y="2952357"/>
            <a:ext cx="9574467" cy="3377294"/>
          </a:xfrm>
          <a:prstGeom prst="rect">
            <a:avLst/>
          </a:prstGeom>
        </p:spPr>
      </p:pic>
    </p:spTree>
    <p:extLst>
      <p:ext uri="{BB962C8B-B14F-4D97-AF65-F5344CB8AC3E}">
        <p14:creationId xmlns:p14="http://schemas.microsoft.com/office/powerpoint/2010/main" val="1598598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structure of an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527050" y="955169"/>
            <a:ext cx="10860451" cy="3539430"/>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AndroidManifest.xml: a file descriptor where all necessary components are declared, namely, manifest permissions, service providers, broadcast receivers, etc.</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err="1"/>
              <a:t>classex.dex</a:t>
            </a:r>
            <a:r>
              <a:rPr lang="en-US" sz="2800" dirty="0"/>
              <a:t>: application’s source code which has been compiled. Note that there can be more than one DEX file.</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a:t>lib: native libraries, i.e., shared objects.</a:t>
            </a:r>
          </a:p>
        </p:txBody>
      </p:sp>
      <p:pic>
        <p:nvPicPr>
          <p:cNvPr id="12" name="תמונה 11">
            <a:extLst>
              <a:ext uri="{FF2B5EF4-FFF2-40B4-BE49-F238E27FC236}">
                <a16:creationId xmlns:a16="http://schemas.microsoft.com/office/drawing/2014/main" id="{D7858D37-253D-64B2-1E23-755E57B38683}"/>
              </a:ext>
            </a:extLst>
          </p:cNvPr>
          <p:cNvPicPr>
            <a:picLocks noChangeAspect="1"/>
          </p:cNvPicPr>
          <p:nvPr/>
        </p:nvPicPr>
        <p:blipFill>
          <a:blip r:embed="rId7"/>
          <a:stretch>
            <a:fillRect/>
          </a:stretch>
        </p:blipFill>
        <p:spPr>
          <a:xfrm>
            <a:off x="7220991" y="3121343"/>
            <a:ext cx="3667759" cy="3235007"/>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דיו 1">
                <a:extLst>
                  <a:ext uri="{FF2B5EF4-FFF2-40B4-BE49-F238E27FC236}">
                    <a16:creationId xmlns:a16="http://schemas.microsoft.com/office/drawing/2014/main" id="{C98AA42B-9FC1-1078-DB49-2D4C3C0E6EC3}"/>
                  </a:ext>
                </a:extLst>
              </p14:cNvPr>
              <p14:cNvContentPartPr/>
              <p14:nvPr/>
            </p14:nvContentPartPr>
            <p14:xfrm>
              <a:off x="7975200" y="4131440"/>
              <a:ext cx="2163600" cy="360"/>
            </p14:xfrm>
          </p:contentPart>
        </mc:Choice>
        <mc:Fallback xmlns="">
          <p:pic>
            <p:nvPicPr>
              <p:cNvPr id="2" name="דיו 1">
                <a:extLst>
                  <a:ext uri="{FF2B5EF4-FFF2-40B4-BE49-F238E27FC236}">
                    <a16:creationId xmlns:a16="http://schemas.microsoft.com/office/drawing/2014/main" id="{C98AA42B-9FC1-1078-DB49-2D4C3C0E6EC3}"/>
                  </a:ext>
                </a:extLst>
              </p:cNvPr>
              <p:cNvPicPr/>
              <p:nvPr/>
            </p:nvPicPr>
            <p:blipFill>
              <a:blip r:embed="rId9"/>
              <a:stretch>
                <a:fillRect/>
              </a:stretch>
            </p:blipFill>
            <p:spPr>
              <a:xfrm>
                <a:off x="7921200" y="4023440"/>
                <a:ext cx="2271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דיו 9">
                <a:extLst>
                  <a:ext uri="{FF2B5EF4-FFF2-40B4-BE49-F238E27FC236}">
                    <a16:creationId xmlns:a16="http://schemas.microsoft.com/office/drawing/2014/main" id="{144411DC-F64F-A76A-39BE-50A900B5E1D2}"/>
                  </a:ext>
                </a:extLst>
              </p14:cNvPr>
              <p14:cNvContentPartPr/>
              <p14:nvPr/>
            </p14:nvContentPartPr>
            <p14:xfrm>
              <a:off x="1047290" y="1231705"/>
              <a:ext cx="2990520" cy="360"/>
            </p14:xfrm>
          </p:contentPart>
        </mc:Choice>
        <mc:Fallback xmlns="">
          <p:pic>
            <p:nvPicPr>
              <p:cNvPr id="10" name="דיו 9">
                <a:extLst>
                  <a:ext uri="{FF2B5EF4-FFF2-40B4-BE49-F238E27FC236}">
                    <a16:creationId xmlns:a16="http://schemas.microsoft.com/office/drawing/2014/main" id="{144411DC-F64F-A76A-39BE-50A900B5E1D2}"/>
                  </a:ext>
                </a:extLst>
              </p:cNvPr>
              <p:cNvPicPr/>
              <p:nvPr/>
            </p:nvPicPr>
            <p:blipFill>
              <a:blip r:embed="rId11"/>
              <a:stretch>
                <a:fillRect/>
              </a:stretch>
            </p:blipFill>
            <p:spPr>
              <a:xfrm>
                <a:off x="993277" y="1123705"/>
                <a:ext cx="3098186"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דיו 14">
                <a:extLst>
                  <a:ext uri="{FF2B5EF4-FFF2-40B4-BE49-F238E27FC236}">
                    <a16:creationId xmlns:a16="http://schemas.microsoft.com/office/drawing/2014/main" id="{F80496A1-B1BD-5463-9C31-04F168839041}"/>
                  </a:ext>
                </a:extLst>
              </p14:cNvPr>
              <p14:cNvContentPartPr/>
              <p14:nvPr/>
            </p14:nvContentPartPr>
            <p14:xfrm>
              <a:off x="7914360" y="4537880"/>
              <a:ext cx="2218680" cy="360"/>
            </p14:xfrm>
          </p:contentPart>
        </mc:Choice>
        <mc:Fallback xmlns="">
          <p:pic>
            <p:nvPicPr>
              <p:cNvPr id="15" name="דיו 14">
                <a:extLst>
                  <a:ext uri="{FF2B5EF4-FFF2-40B4-BE49-F238E27FC236}">
                    <a16:creationId xmlns:a16="http://schemas.microsoft.com/office/drawing/2014/main" id="{F80496A1-B1BD-5463-9C31-04F168839041}"/>
                  </a:ext>
                </a:extLst>
              </p:cNvPr>
              <p:cNvPicPr/>
              <p:nvPr/>
            </p:nvPicPr>
            <p:blipFill>
              <a:blip r:embed="rId13"/>
              <a:stretch>
                <a:fillRect/>
              </a:stretch>
            </p:blipFill>
            <p:spPr>
              <a:xfrm>
                <a:off x="7860360" y="4429880"/>
                <a:ext cx="2326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דיו 18">
                <a:extLst>
                  <a:ext uri="{FF2B5EF4-FFF2-40B4-BE49-F238E27FC236}">
                    <a16:creationId xmlns:a16="http://schemas.microsoft.com/office/drawing/2014/main" id="{685DF9A6-6668-8369-5056-D8A262E6BB3E}"/>
                  </a:ext>
                </a:extLst>
              </p14:cNvPr>
              <p14:cNvContentPartPr/>
              <p14:nvPr/>
            </p14:nvContentPartPr>
            <p14:xfrm>
              <a:off x="8056560" y="4944320"/>
              <a:ext cx="1864440" cy="360"/>
            </p14:xfrm>
          </p:contentPart>
        </mc:Choice>
        <mc:Fallback xmlns="">
          <p:pic>
            <p:nvPicPr>
              <p:cNvPr id="19" name="דיו 18">
                <a:extLst>
                  <a:ext uri="{FF2B5EF4-FFF2-40B4-BE49-F238E27FC236}">
                    <a16:creationId xmlns:a16="http://schemas.microsoft.com/office/drawing/2014/main" id="{685DF9A6-6668-8369-5056-D8A262E6BB3E}"/>
                  </a:ext>
                </a:extLst>
              </p:cNvPr>
              <p:cNvPicPr/>
              <p:nvPr/>
            </p:nvPicPr>
            <p:blipFill>
              <a:blip r:embed="rId15"/>
              <a:stretch>
                <a:fillRect/>
              </a:stretch>
            </p:blipFill>
            <p:spPr>
              <a:xfrm>
                <a:off x="8002560" y="4836320"/>
                <a:ext cx="197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דיו 21">
                <a:extLst>
                  <a:ext uri="{FF2B5EF4-FFF2-40B4-BE49-F238E27FC236}">
                    <a16:creationId xmlns:a16="http://schemas.microsoft.com/office/drawing/2014/main" id="{CC4C1538-B77D-224C-4CB5-05B61D378980}"/>
                  </a:ext>
                </a:extLst>
              </p14:cNvPr>
              <p14:cNvContentPartPr/>
              <p14:nvPr/>
            </p14:nvContentPartPr>
            <p14:xfrm>
              <a:off x="8148000" y="5482880"/>
              <a:ext cx="1592640" cy="360"/>
            </p14:xfrm>
          </p:contentPart>
        </mc:Choice>
        <mc:Fallback xmlns="">
          <p:pic>
            <p:nvPicPr>
              <p:cNvPr id="22" name="דיו 21">
                <a:extLst>
                  <a:ext uri="{FF2B5EF4-FFF2-40B4-BE49-F238E27FC236}">
                    <a16:creationId xmlns:a16="http://schemas.microsoft.com/office/drawing/2014/main" id="{CC4C1538-B77D-224C-4CB5-05B61D378980}"/>
                  </a:ext>
                </a:extLst>
              </p:cNvPr>
              <p:cNvPicPr/>
              <p:nvPr/>
            </p:nvPicPr>
            <p:blipFill>
              <a:blip r:embed="rId17"/>
              <a:stretch>
                <a:fillRect/>
              </a:stretch>
            </p:blipFill>
            <p:spPr>
              <a:xfrm>
                <a:off x="8094000" y="5374880"/>
                <a:ext cx="170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דיו 22">
                <a:extLst>
                  <a:ext uri="{FF2B5EF4-FFF2-40B4-BE49-F238E27FC236}">
                    <a16:creationId xmlns:a16="http://schemas.microsoft.com/office/drawing/2014/main" id="{F6B96BA2-781E-F10C-0C34-1B9E8F516FA9}"/>
                  </a:ext>
                </a:extLst>
              </p14:cNvPr>
              <p14:cNvContentPartPr/>
              <p14:nvPr/>
            </p14:nvContentPartPr>
            <p14:xfrm>
              <a:off x="1054100" y="3008832"/>
              <a:ext cx="1569134" cy="360"/>
            </p14:xfrm>
          </p:contentPart>
        </mc:Choice>
        <mc:Fallback xmlns="">
          <p:pic>
            <p:nvPicPr>
              <p:cNvPr id="23" name="דיו 22">
                <a:extLst>
                  <a:ext uri="{FF2B5EF4-FFF2-40B4-BE49-F238E27FC236}">
                    <a16:creationId xmlns:a16="http://schemas.microsoft.com/office/drawing/2014/main" id="{F6B96BA2-781E-F10C-0C34-1B9E8F516FA9}"/>
                  </a:ext>
                </a:extLst>
              </p:cNvPr>
              <p:cNvPicPr/>
              <p:nvPr/>
            </p:nvPicPr>
            <p:blipFill>
              <a:blip r:embed="rId19"/>
              <a:stretch>
                <a:fillRect/>
              </a:stretch>
            </p:blipFill>
            <p:spPr>
              <a:xfrm>
                <a:off x="1000091" y="2900832"/>
                <a:ext cx="1676791"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דיו 26">
                <a:extLst>
                  <a:ext uri="{FF2B5EF4-FFF2-40B4-BE49-F238E27FC236}">
                    <a16:creationId xmlns:a16="http://schemas.microsoft.com/office/drawing/2014/main" id="{B26ED048-4837-9513-078F-B0F7033B800F}"/>
                  </a:ext>
                </a:extLst>
              </p14:cNvPr>
              <p14:cNvContentPartPr/>
              <p14:nvPr/>
            </p14:nvContentPartPr>
            <p14:xfrm>
              <a:off x="7530240" y="4299840"/>
              <a:ext cx="360" cy="810360"/>
            </p14:xfrm>
          </p:contentPart>
        </mc:Choice>
        <mc:Fallback xmlns="">
          <p:pic>
            <p:nvPicPr>
              <p:cNvPr id="27" name="דיו 26">
                <a:extLst>
                  <a:ext uri="{FF2B5EF4-FFF2-40B4-BE49-F238E27FC236}">
                    <a16:creationId xmlns:a16="http://schemas.microsoft.com/office/drawing/2014/main" id="{B26ED048-4837-9513-078F-B0F7033B800F}"/>
                  </a:ext>
                </a:extLst>
              </p:cNvPr>
              <p:cNvPicPr/>
              <p:nvPr/>
            </p:nvPicPr>
            <p:blipFill>
              <a:blip r:embed="rId21"/>
              <a:stretch>
                <a:fillRect/>
              </a:stretch>
            </p:blipFill>
            <p:spPr>
              <a:xfrm>
                <a:off x="7476240" y="4191840"/>
                <a:ext cx="108000" cy="10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דיו 27">
                <a:extLst>
                  <a:ext uri="{FF2B5EF4-FFF2-40B4-BE49-F238E27FC236}">
                    <a16:creationId xmlns:a16="http://schemas.microsoft.com/office/drawing/2014/main" id="{B4410044-F846-0DB6-2124-2E696B91E6BF}"/>
                  </a:ext>
                </a:extLst>
              </p14:cNvPr>
              <p14:cNvContentPartPr/>
              <p14:nvPr/>
            </p14:nvContentPartPr>
            <p14:xfrm>
              <a:off x="10533720" y="4494600"/>
              <a:ext cx="360" cy="483840"/>
            </p14:xfrm>
          </p:contentPart>
        </mc:Choice>
        <mc:Fallback xmlns="">
          <p:pic>
            <p:nvPicPr>
              <p:cNvPr id="28" name="דיו 27">
                <a:extLst>
                  <a:ext uri="{FF2B5EF4-FFF2-40B4-BE49-F238E27FC236}">
                    <a16:creationId xmlns:a16="http://schemas.microsoft.com/office/drawing/2014/main" id="{B4410044-F846-0DB6-2124-2E696B91E6BF}"/>
                  </a:ext>
                </a:extLst>
              </p:cNvPr>
              <p:cNvPicPr/>
              <p:nvPr/>
            </p:nvPicPr>
            <p:blipFill>
              <a:blip r:embed="rId23"/>
              <a:stretch>
                <a:fillRect/>
              </a:stretch>
            </p:blipFill>
            <p:spPr>
              <a:xfrm>
                <a:off x="10479720" y="4386680"/>
                <a:ext cx="108000" cy="699320"/>
              </a:xfrm>
              <a:prstGeom prst="rect">
                <a:avLst/>
              </a:prstGeom>
            </p:spPr>
          </p:pic>
        </mc:Fallback>
      </mc:AlternateContent>
      <p:sp>
        <p:nvSpPr>
          <p:cNvPr id="31" name="תיבת טקסט 30">
            <a:extLst>
              <a:ext uri="{FF2B5EF4-FFF2-40B4-BE49-F238E27FC236}">
                <a16:creationId xmlns:a16="http://schemas.microsoft.com/office/drawing/2014/main" id="{1777B0D0-6CFA-3BE8-B0DE-DE1D42F5B029}"/>
              </a:ext>
            </a:extLst>
          </p:cNvPr>
          <p:cNvSpPr txBox="1"/>
          <p:nvPr/>
        </p:nvSpPr>
        <p:spPr>
          <a:xfrm>
            <a:off x="8148000" y="5015234"/>
            <a:ext cx="1026160" cy="369332"/>
          </a:xfrm>
          <a:prstGeom prst="rect">
            <a:avLst/>
          </a:prstGeom>
          <a:noFill/>
        </p:spPr>
        <p:txBody>
          <a:bodyPr wrap="square" rtlCol="1">
            <a:spAutoFit/>
          </a:bodyPr>
          <a:lstStyle/>
          <a:p>
            <a:r>
              <a:rPr lang="en-US" dirty="0"/>
              <a:t>lib</a:t>
            </a:r>
            <a:endParaRPr lang="he-IL" dirty="0"/>
          </a:p>
        </p:txBody>
      </p:sp>
      <mc:AlternateContent xmlns:mc="http://schemas.openxmlformats.org/markup-compatibility/2006" xmlns:p14="http://schemas.microsoft.com/office/powerpoint/2010/main">
        <mc:Choice Requires="p14">
          <p:contentPart p14:bwMode="auto" r:id="rId24">
            <p14:nvContentPartPr>
              <p14:cNvPr id="32" name="דיו 31">
                <a:extLst>
                  <a:ext uri="{FF2B5EF4-FFF2-40B4-BE49-F238E27FC236}">
                    <a16:creationId xmlns:a16="http://schemas.microsoft.com/office/drawing/2014/main" id="{82639B8F-B608-8AE7-6DB5-04F293B4C536}"/>
                  </a:ext>
                </a:extLst>
              </p14:cNvPr>
              <p14:cNvContentPartPr/>
              <p14:nvPr/>
            </p14:nvContentPartPr>
            <p14:xfrm>
              <a:off x="8713137" y="5176982"/>
              <a:ext cx="486720" cy="360"/>
            </p14:xfrm>
          </p:contentPart>
        </mc:Choice>
        <mc:Fallback xmlns="">
          <p:pic>
            <p:nvPicPr>
              <p:cNvPr id="32" name="דיו 31">
                <a:extLst>
                  <a:ext uri="{FF2B5EF4-FFF2-40B4-BE49-F238E27FC236}">
                    <a16:creationId xmlns:a16="http://schemas.microsoft.com/office/drawing/2014/main" id="{82639B8F-B608-8AE7-6DB5-04F293B4C536}"/>
                  </a:ext>
                </a:extLst>
              </p:cNvPr>
              <p:cNvPicPr/>
              <p:nvPr/>
            </p:nvPicPr>
            <p:blipFill>
              <a:blip r:embed="rId25"/>
              <a:stretch>
                <a:fillRect/>
              </a:stretch>
            </p:blipFill>
            <p:spPr>
              <a:xfrm>
                <a:off x="8659137" y="5068982"/>
                <a:ext cx="594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דיו 32">
                <a:extLst>
                  <a:ext uri="{FF2B5EF4-FFF2-40B4-BE49-F238E27FC236}">
                    <a16:creationId xmlns:a16="http://schemas.microsoft.com/office/drawing/2014/main" id="{32F7A5AD-CC7B-43AF-B230-F815631B9D17}"/>
                  </a:ext>
                </a:extLst>
              </p14:cNvPr>
              <p14:cNvContentPartPr/>
              <p14:nvPr/>
            </p14:nvContentPartPr>
            <p14:xfrm>
              <a:off x="1047290" y="4271160"/>
              <a:ext cx="227160" cy="360"/>
            </p14:xfrm>
          </p:contentPart>
        </mc:Choice>
        <mc:Fallback xmlns="">
          <p:pic>
            <p:nvPicPr>
              <p:cNvPr id="33" name="דיו 32">
                <a:extLst>
                  <a:ext uri="{FF2B5EF4-FFF2-40B4-BE49-F238E27FC236}">
                    <a16:creationId xmlns:a16="http://schemas.microsoft.com/office/drawing/2014/main" id="{32F7A5AD-CC7B-43AF-B230-F815631B9D17}"/>
                  </a:ext>
                </a:extLst>
              </p:cNvPr>
              <p:cNvPicPr/>
              <p:nvPr/>
            </p:nvPicPr>
            <p:blipFill>
              <a:blip r:embed="rId27"/>
              <a:stretch>
                <a:fillRect/>
              </a:stretch>
            </p:blipFill>
            <p:spPr>
              <a:xfrm>
                <a:off x="993375" y="4163160"/>
                <a:ext cx="334630" cy="216000"/>
              </a:xfrm>
              <a:prstGeom prst="rect">
                <a:avLst/>
              </a:prstGeom>
            </p:spPr>
          </p:pic>
        </mc:Fallback>
      </mc:AlternateContent>
      <p:sp>
        <p:nvSpPr>
          <p:cNvPr id="34" name="תיבת טקסט 33">
            <a:extLst>
              <a:ext uri="{FF2B5EF4-FFF2-40B4-BE49-F238E27FC236}">
                <a16:creationId xmlns:a16="http://schemas.microsoft.com/office/drawing/2014/main" id="{7C0EACB3-A4A7-146A-FBAB-CC0F7186D695}"/>
              </a:ext>
            </a:extLst>
          </p:cNvPr>
          <p:cNvSpPr txBox="1"/>
          <p:nvPr/>
        </p:nvSpPr>
        <p:spPr>
          <a:xfrm>
            <a:off x="8443417" y="3368709"/>
            <a:ext cx="1026160" cy="523220"/>
          </a:xfrm>
          <a:prstGeom prst="rect">
            <a:avLst/>
          </a:prstGeom>
          <a:noFill/>
        </p:spPr>
        <p:txBody>
          <a:bodyPr wrap="square" rtlCol="1">
            <a:spAutoFit/>
          </a:bodyPr>
          <a:lstStyle/>
          <a:p>
            <a:r>
              <a:rPr lang="en-US" sz="2800" dirty="0"/>
              <a:t>APK</a:t>
            </a:r>
            <a:endParaRPr lang="he-IL" sz="2800" dirty="0"/>
          </a:p>
        </p:txBody>
      </p:sp>
      <p:cxnSp>
        <p:nvCxnSpPr>
          <p:cNvPr id="36" name="מחבר ישר 35">
            <a:extLst>
              <a:ext uri="{FF2B5EF4-FFF2-40B4-BE49-F238E27FC236}">
                <a16:creationId xmlns:a16="http://schemas.microsoft.com/office/drawing/2014/main" id="{63DE698A-D3CB-EC0B-84F3-477144BD7E6A}"/>
              </a:ext>
            </a:extLst>
          </p:cNvPr>
          <p:cNvCxnSpPr>
            <a:cxnSpLocks/>
          </p:cNvCxnSpPr>
          <p:nvPr/>
        </p:nvCxnSpPr>
        <p:spPr>
          <a:xfrm>
            <a:off x="7914360" y="5384566"/>
            <a:ext cx="2326920" cy="0"/>
          </a:xfrm>
          <a:prstGeom prst="line">
            <a:avLst/>
          </a:prstGeom>
        </p:spPr>
        <p:style>
          <a:lnRef idx="1">
            <a:schemeClr val="dk1"/>
          </a:lnRef>
          <a:fillRef idx="0">
            <a:schemeClr val="dk1"/>
          </a:fillRef>
          <a:effectRef idx="0">
            <a:schemeClr val="dk1"/>
          </a:effectRef>
          <a:fontRef idx="minor">
            <a:schemeClr val="tx1"/>
          </a:fontRef>
        </p:style>
      </p:cxnSp>
      <p:sp>
        <p:nvSpPr>
          <p:cNvPr id="13" name="מציין מיקום של תאריך 1">
            <a:extLst>
              <a:ext uri="{FF2B5EF4-FFF2-40B4-BE49-F238E27FC236}">
                <a16:creationId xmlns:a16="http://schemas.microsoft.com/office/drawing/2014/main" id="{51E87805-DB1C-63A2-A890-6B3CB882DAB8}"/>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51247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structure of an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047290" y="730813"/>
            <a:ext cx="10860451" cy="3539430"/>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a:t>META-INF: digests and signature signed for an APK</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a:t>res: uncompiled resources, e.g., images</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err="1"/>
              <a:t>resources.arsc</a:t>
            </a:r>
            <a:r>
              <a:rPr lang="en-US" sz="2800" dirty="0"/>
              <a:t>: compiled resources e.g., XML contents</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a:t>assets: raw assets for an APK</a:t>
            </a:r>
            <a:endParaRPr lang="he-IL" sz="2800" dirty="0"/>
          </a:p>
        </p:txBody>
      </p:sp>
      <p:pic>
        <p:nvPicPr>
          <p:cNvPr id="12" name="תמונה 11">
            <a:extLst>
              <a:ext uri="{FF2B5EF4-FFF2-40B4-BE49-F238E27FC236}">
                <a16:creationId xmlns:a16="http://schemas.microsoft.com/office/drawing/2014/main" id="{D7858D37-253D-64B2-1E23-755E57B38683}"/>
              </a:ext>
            </a:extLst>
          </p:cNvPr>
          <p:cNvPicPr>
            <a:picLocks noChangeAspect="1"/>
          </p:cNvPicPr>
          <p:nvPr/>
        </p:nvPicPr>
        <p:blipFill>
          <a:blip r:embed="rId7"/>
          <a:stretch>
            <a:fillRect/>
          </a:stretch>
        </p:blipFill>
        <p:spPr>
          <a:xfrm>
            <a:off x="7183481" y="3121343"/>
            <a:ext cx="3667759" cy="3235007"/>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דיו 1">
                <a:extLst>
                  <a:ext uri="{FF2B5EF4-FFF2-40B4-BE49-F238E27FC236}">
                    <a16:creationId xmlns:a16="http://schemas.microsoft.com/office/drawing/2014/main" id="{C98AA42B-9FC1-1078-DB49-2D4C3C0E6EC3}"/>
                  </a:ext>
                </a:extLst>
              </p14:cNvPr>
              <p14:cNvContentPartPr/>
              <p14:nvPr/>
            </p14:nvContentPartPr>
            <p14:xfrm>
              <a:off x="7975200" y="4131440"/>
              <a:ext cx="2163600" cy="360"/>
            </p14:xfrm>
          </p:contentPart>
        </mc:Choice>
        <mc:Fallback xmlns="">
          <p:pic>
            <p:nvPicPr>
              <p:cNvPr id="2" name="דיו 1">
                <a:extLst>
                  <a:ext uri="{FF2B5EF4-FFF2-40B4-BE49-F238E27FC236}">
                    <a16:creationId xmlns:a16="http://schemas.microsoft.com/office/drawing/2014/main" id="{C98AA42B-9FC1-1078-DB49-2D4C3C0E6EC3}"/>
                  </a:ext>
                </a:extLst>
              </p:cNvPr>
              <p:cNvPicPr/>
              <p:nvPr/>
            </p:nvPicPr>
            <p:blipFill>
              <a:blip r:embed="rId9"/>
              <a:stretch>
                <a:fillRect/>
              </a:stretch>
            </p:blipFill>
            <p:spPr>
              <a:xfrm>
                <a:off x="7921200" y="4023440"/>
                <a:ext cx="22712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דיו 14">
                <a:extLst>
                  <a:ext uri="{FF2B5EF4-FFF2-40B4-BE49-F238E27FC236}">
                    <a16:creationId xmlns:a16="http://schemas.microsoft.com/office/drawing/2014/main" id="{F80496A1-B1BD-5463-9C31-04F168839041}"/>
                  </a:ext>
                </a:extLst>
              </p14:cNvPr>
              <p14:cNvContentPartPr/>
              <p14:nvPr/>
            </p14:nvContentPartPr>
            <p14:xfrm>
              <a:off x="7914360" y="4537880"/>
              <a:ext cx="2218680" cy="360"/>
            </p14:xfrm>
          </p:contentPart>
        </mc:Choice>
        <mc:Fallback xmlns="">
          <p:pic>
            <p:nvPicPr>
              <p:cNvPr id="15" name="דיו 14">
                <a:extLst>
                  <a:ext uri="{FF2B5EF4-FFF2-40B4-BE49-F238E27FC236}">
                    <a16:creationId xmlns:a16="http://schemas.microsoft.com/office/drawing/2014/main" id="{F80496A1-B1BD-5463-9C31-04F168839041}"/>
                  </a:ext>
                </a:extLst>
              </p:cNvPr>
              <p:cNvPicPr/>
              <p:nvPr/>
            </p:nvPicPr>
            <p:blipFill>
              <a:blip r:embed="rId11"/>
              <a:stretch>
                <a:fillRect/>
              </a:stretch>
            </p:blipFill>
            <p:spPr>
              <a:xfrm>
                <a:off x="7860360" y="4429880"/>
                <a:ext cx="2326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דיו 17">
                <a:extLst>
                  <a:ext uri="{FF2B5EF4-FFF2-40B4-BE49-F238E27FC236}">
                    <a16:creationId xmlns:a16="http://schemas.microsoft.com/office/drawing/2014/main" id="{D00AEF9A-31C9-A790-F4BC-93356D5DD07D}"/>
                  </a:ext>
                </a:extLst>
              </p14:cNvPr>
              <p14:cNvContentPartPr/>
              <p14:nvPr/>
            </p14:nvContentPartPr>
            <p14:xfrm>
              <a:off x="1500240" y="1429359"/>
              <a:ext cx="1446160" cy="360"/>
            </p14:xfrm>
          </p:contentPart>
        </mc:Choice>
        <mc:Fallback xmlns="">
          <p:pic>
            <p:nvPicPr>
              <p:cNvPr id="18" name="דיו 17">
                <a:extLst>
                  <a:ext uri="{FF2B5EF4-FFF2-40B4-BE49-F238E27FC236}">
                    <a16:creationId xmlns:a16="http://schemas.microsoft.com/office/drawing/2014/main" id="{D00AEF9A-31C9-A790-F4BC-93356D5DD07D}"/>
                  </a:ext>
                </a:extLst>
              </p:cNvPr>
              <p:cNvPicPr/>
              <p:nvPr/>
            </p:nvPicPr>
            <p:blipFill>
              <a:blip r:embed="rId13"/>
              <a:stretch>
                <a:fillRect/>
              </a:stretch>
            </p:blipFill>
            <p:spPr>
              <a:xfrm>
                <a:off x="1446239" y="1321359"/>
                <a:ext cx="1553803"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דיו 18">
                <a:extLst>
                  <a:ext uri="{FF2B5EF4-FFF2-40B4-BE49-F238E27FC236}">
                    <a16:creationId xmlns:a16="http://schemas.microsoft.com/office/drawing/2014/main" id="{685DF9A6-6668-8369-5056-D8A262E6BB3E}"/>
                  </a:ext>
                </a:extLst>
              </p14:cNvPr>
              <p14:cNvContentPartPr/>
              <p14:nvPr/>
            </p14:nvContentPartPr>
            <p14:xfrm>
              <a:off x="8056560" y="4944320"/>
              <a:ext cx="1864440" cy="360"/>
            </p14:xfrm>
          </p:contentPart>
        </mc:Choice>
        <mc:Fallback xmlns="">
          <p:pic>
            <p:nvPicPr>
              <p:cNvPr id="19" name="דיו 18">
                <a:extLst>
                  <a:ext uri="{FF2B5EF4-FFF2-40B4-BE49-F238E27FC236}">
                    <a16:creationId xmlns:a16="http://schemas.microsoft.com/office/drawing/2014/main" id="{685DF9A6-6668-8369-5056-D8A262E6BB3E}"/>
                  </a:ext>
                </a:extLst>
              </p:cNvPr>
              <p:cNvPicPr/>
              <p:nvPr/>
            </p:nvPicPr>
            <p:blipFill>
              <a:blip r:embed="rId15"/>
              <a:stretch>
                <a:fillRect/>
              </a:stretch>
            </p:blipFill>
            <p:spPr>
              <a:xfrm>
                <a:off x="8002560" y="4836320"/>
                <a:ext cx="1972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דיו 20">
                <a:extLst>
                  <a:ext uri="{FF2B5EF4-FFF2-40B4-BE49-F238E27FC236}">
                    <a16:creationId xmlns:a16="http://schemas.microsoft.com/office/drawing/2014/main" id="{D7D68125-5AE8-3DD8-8C2E-BF6F88E687D2}"/>
                  </a:ext>
                </a:extLst>
              </p14:cNvPr>
              <p14:cNvContentPartPr/>
              <p14:nvPr/>
            </p14:nvContentPartPr>
            <p14:xfrm>
              <a:off x="1500240" y="3958069"/>
              <a:ext cx="732126" cy="360"/>
            </p14:xfrm>
          </p:contentPart>
        </mc:Choice>
        <mc:Fallback xmlns="">
          <p:pic>
            <p:nvPicPr>
              <p:cNvPr id="21" name="דיו 20">
                <a:extLst>
                  <a:ext uri="{FF2B5EF4-FFF2-40B4-BE49-F238E27FC236}">
                    <a16:creationId xmlns:a16="http://schemas.microsoft.com/office/drawing/2014/main" id="{D7D68125-5AE8-3DD8-8C2E-BF6F88E687D2}"/>
                  </a:ext>
                </a:extLst>
              </p:cNvPr>
              <p:cNvPicPr/>
              <p:nvPr/>
            </p:nvPicPr>
            <p:blipFill>
              <a:blip r:embed="rId17"/>
              <a:stretch>
                <a:fillRect/>
              </a:stretch>
            </p:blipFill>
            <p:spPr>
              <a:xfrm>
                <a:off x="1446275" y="3850069"/>
                <a:ext cx="839696"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דיו 21">
                <a:extLst>
                  <a:ext uri="{FF2B5EF4-FFF2-40B4-BE49-F238E27FC236}">
                    <a16:creationId xmlns:a16="http://schemas.microsoft.com/office/drawing/2014/main" id="{CC4C1538-B77D-224C-4CB5-05B61D378980}"/>
                  </a:ext>
                </a:extLst>
              </p14:cNvPr>
              <p14:cNvContentPartPr/>
              <p14:nvPr/>
            </p14:nvContentPartPr>
            <p14:xfrm>
              <a:off x="8148000" y="5482880"/>
              <a:ext cx="1592640" cy="360"/>
            </p14:xfrm>
          </p:contentPart>
        </mc:Choice>
        <mc:Fallback xmlns="">
          <p:pic>
            <p:nvPicPr>
              <p:cNvPr id="22" name="דיו 21">
                <a:extLst>
                  <a:ext uri="{FF2B5EF4-FFF2-40B4-BE49-F238E27FC236}">
                    <a16:creationId xmlns:a16="http://schemas.microsoft.com/office/drawing/2014/main" id="{CC4C1538-B77D-224C-4CB5-05B61D378980}"/>
                  </a:ext>
                </a:extLst>
              </p:cNvPr>
              <p:cNvPicPr/>
              <p:nvPr/>
            </p:nvPicPr>
            <p:blipFill>
              <a:blip r:embed="rId19"/>
              <a:stretch>
                <a:fillRect/>
              </a:stretch>
            </p:blipFill>
            <p:spPr>
              <a:xfrm>
                <a:off x="8094000" y="5374880"/>
                <a:ext cx="1700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דיו 26">
                <a:extLst>
                  <a:ext uri="{FF2B5EF4-FFF2-40B4-BE49-F238E27FC236}">
                    <a16:creationId xmlns:a16="http://schemas.microsoft.com/office/drawing/2014/main" id="{B26ED048-4837-9513-078F-B0F7033B800F}"/>
                  </a:ext>
                </a:extLst>
              </p14:cNvPr>
              <p14:cNvContentPartPr/>
              <p14:nvPr/>
            </p14:nvContentPartPr>
            <p14:xfrm>
              <a:off x="7530240" y="4299840"/>
              <a:ext cx="360" cy="810360"/>
            </p14:xfrm>
          </p:contentPart>
        </mc:Choice>
        <mc:Fallback xmlns="">
          <p:pic>
            <p:nvPicPr>
              <p:cNvPr id="27" name="דיו 26">
                <a:extLst>
                  <a:ext uri="{FF2B5EF4-FFF2-40B4-BE49-F238E27FC236}">
                    <a16:creationId xmlns:a16="http://schemas.microsoft.com/office/drawing/2014/main" id="{B26ED048-4837-9513-078F-B0F7033B800F}"/>
                  </a:ext>
                </a:extLst>
              </p:cNvPr>
              <p:cNvPicPr/>
              <p:nvPr/>
            </p:nvPicPr>
            <p:blipFill>
              <a:blip r:embed="rId21"/>
              <a:stretch>
                <a:fillRect/>
              </a:stretch>
            </p:blipFill>
            <p:spPr>
              <a:xfrm>
                <a:off x="7476240" y="4191840"/>
                <a:ext cx="108000" cy="10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דיו 27">
                <a:extLst>
                  <a:ext uri="{FF2B5EF4-FFF2-40B4-BE49-F238E27FC236}">
                    <a16:creationId xmlns:a16="http://schemas.microsoft.com/office/drawing/2014/main" id="{B4410044-F846-0DB6-2124-2E696B91E6BF}"/>
                  </a:ext>
                </a:extLst>
              </p14:cNvPr>
              <p14:cNvContentPartPr/>
              <p14:nvPr/>
            </p14:nvContentPartPr>
            <p14:xfrm>
              <a:off x="10533720" y="4494600"/>
              <a:ext cx="360" cy="483840"/>
            </p14:xfrm>
          </p:contentPart>
        </mc:Choice>
        <mc:Fallback xmlns="">
          <p:pic>
            <p:nvPicPr>
              <p:cNvPr id="28" name="דיו 27">
                <a:extLst>
                  <a:ext uri="{FF2B5EF4-FFF2-40B4-BE49-F238E27FC236}">
                    <a16:creationId xmlns:a16="http://schemas.microsoft.com/office/drawing/2014/main" id="{B4410044-F846-0DB6-2124-2E696B91E6BF}"/>
                  </a:ext>
                </a:extLst>
              </p:cNvPr>
              <p:cNvPicPr/>
              <p:nvPr/>
            </p:nvPicPr>
            <p:blipFill>
              <a:blip r:embed="rId23"/>
              <a:stretch>
                <a:fillRect/>
              </a:stretch>
            </p:blipFill>
            <p:spPr>
              <a:xfrm>
                <a:off x="10479720" y="4386680"/>
                <a:ext cx="108000" cy="699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דיו 28">
                <a:extLst>
                  <a:ext uri="{FF2B5EF4-FFF2-40B4-BE49-F238E27FC236}">
                    <a16:creationId xmlns:a16="http://schemas.microsoft.com/office/drawing/2014/main" id="{6FEBB7EE-17CC-D50E-39E7-CF5E06FFD6A4}"/>
                  </a:ext>
                </a:extLst>
              </p14:cNvPr>
              <p14:cNvContentPartPr/>
              <p14:nvPr/>
            </p14:nvContentPartPr>
            <p14:xfrm>
              <a:off x="1500240" y="2292820"/>
              <a:ext cx="397440" cy="360"/>
            </p14:xfrm>
          </p:contentPart>
        </mc:Choice>
        <mc:Fallback xmlns="">
          <p:pic>
            <p:nvPicPr>
              <p:cNvPr id="29" name="דיו 28">
                <a:extLst>
                  <a:ext uri="{FF2B5EF4-FFF2-40B4-BE49-F238E27FC236}">
                    <a16:creationId xmlns:a16="http://schemas.microsoft.com/office/drawing/2014/main" id="{6FEBB7EE-17CC-D50E-39E7-CF5E06FFD6A4}"/>
                  </a:ext>
                </a:extLst>
              </p:cNvPr>
              <p:cNvPicPr/>
              <p:nvPr/>
            </p:nvPicPr>
            <p:blipFill>
              <a:blip r:embed="rId25"/>
              <a:stretch>
                <a:fillRect/>
              </a:stretch>
            </p:blipFill>
            <p:spPr>
              <a:xfrm>
                <a:off x="1446240" y="2184820"/>
                <a:ext cx="50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דיו 29">
                <a:extLst>
                  <a:ext uri="{FF2B5EF4-FFF2-40B4-BE49-F238E27FC236}">
                    <a16:creationId xmlns:a16="http://schemas.microsoft.com/office/drawing/2014/main" id="{C1DC4138-DFBC-268A-17C0-22A14BD3B0D2}"/>
                  </a:ext>
                </a:extLst>
              </p14:cNvPr>
              <p14:cNvContentPartPr/>
              <p14:nvPr/>
            </p14:nvContentPartPr>
            <p14:xfrm>
              <a:off x="1423640" y="3186121"/>
              <a:ext cx="2081560" cy="360"/>
            </p14:xfrm>
          </p:contentPart>
        </mc:Choice>
        <mc:Fallback xmlns="">
          <p:pic>
            <p:nvPicPr>
              <p:cNvPr id="30" name="דיו 29">
                <a:extLst>
                  <a:ext uri="{FF2B5EF4-FFF2-40B4-BE49-F238E27FC236}">
                    <a16:creationId xmlns:a16="http://schemas.microsoft.com/office/drawing/2014/main" id="{C1DC4138-DFBC-268A-17C0-22A14BD3B0D2}"/>
                  </a:ext>
                </a:extLst>
              </p:cNvPr>
              <p:cNvPicPr/>
              <p:nvPr/>
            </p:nvPicPr>
            <p:blipFill>
              <a:blip r:embed="rId27"/>
              <a:stretch>
                <a:fillRect/>
              </a:stretch>
            </p:blipFill>
            <p:spPr>
              <a:xfrm>
                <a:off x="1369630" y="3078121"/>
                <a:ext cx="2189221" cy="216000"/>
              </a:xfrm>
              <a:prstGeom prst="rect">
                <a:avLst/>
              </a:prstGeom>
            </p:spPr>
          </p:pic>
        </mc:Fallback>
      </mc:AlternateContent>
      <p:sp>
        <p:nvSpPr>
          <p:cNvPr id="31" name="תיבת טקסט 30">
            <a:extLst>
              <a:ext uri="{FF2B5EF4-FFF2-40B4-BE49-F238E27FC236}">
                <a16:creationId xmlns:a16="http://schemas.microsoft.com/office/drawing/2014/main" id="{1777B0D0-6CFA-3BE8-B0DE-DE1D42F5B029}"/>
              </a:ext>
            </a:extLst>
          </p:cNvPr>
          <p:cNvSpPr txBox="1"/>
          <p:nvPr/>
        </p:nvSpPr>
        <p:spPr>
          <a:xfrm>
            <a:off x="8148000" y="5015234"/>
            <a:ext cx="1026160" cy="369332"/>
          </a:xfrm>
          <a:prstGeom prst="rect">
            <a:avLst/>
          </a:prstGeom>
          <a:noFill/>
        </p:spPr>
        <p:txBody>
          <a:bodyPr wrap="square" rtlCol="1">
            <a:spAutoFit/>
          </a:bodyPr>
          <a:lstStyle/>
          <a:p>
            <a:r>
              <a:rPr lang="en-US" dirty="0"/>
              <a:t>lib</a:t>
            </a:r>
            <a:endParaRPr lang="he-IL" dirty="0"/>
          </a:p>
        </p:txBody>
      </p:sp>
      <mc:AlternateContent xmlns:mc="http://schemas.openxmlformats.org/markup-compatibility/2006" xmlns:p14="http://schemas.microsoft.com/office/powerpoint/2010/main">
        <mc:Choice Requires="p14">
          <p:contentPart p14:bwMode="auto" r:id="rId28">
            <p14:nvContentPartPr>
              <p14:cNvPr id="32" name="דיו 31">
                <a:extLst>
                  <a:ext uri="{FF2B5EF4-FFF2-40B4-BE49-F238E27FC236}">
                    <a16:creationId xmlns:a16="http://schemas.microsoft.com/office/drawing/2014/main" id="{82639B8F-B608-8AE7-6DB5-04F293B4C536}"/>
                  </a:ext>
                </a:extLst>
              </p14:cNvPr>
              <p14:cNvContentPartPr/>
              <p14:nvPr/>
            </p14:nvContentPartPr>
            <p14:xfrm>
              <a:off x="8713137" y="5176982"/>
              <a:ext cx="486720" cy="360"/>
            </p14:xfrm>
          </p:contentPart>
        </mc:Choice>
        <mc:Fallback xmlns="">
          <p:pic>
            <p:nvPicPr>
              <p:cNvPr id="32" name="דיו 31">
                <a:extLst>
                  <a:ext uri="{FF2B5EF4-FFF2-40B4-BE49-F238E27FC236}">
                    <a16:creationId xmlns:a16="http://schemas.microsoft.com/office/drawing/2014/main" id="{82639B8F-B608-8AE7-6DB5-04F293B4C536}"/>
                  </a:ext>
                </a:extLst>
              </p:cNvPr>
              <p:cNvPicPr/>
              <p:nvPr/>
            </p:nvPicPr>
            <p:blipFill>
              <a:blip r:embed="rId29"/>
              <a:stretch>
                <a:fillRect/>
              </a:stretch>
            </p:blipFill>
            <p:spPr>
              <a:xfrm>
                <a:off x="8659137" y="5068982"/>
                <a:ext cx="594360" cy="216000"/>
              </a:xfrm>
              <a:prstGeom prst="rect">
                <a:avLst/>
              </a:prstGeom>
            </p:spPr>
          </p:pic>
        </mc:Fallback>
      </mc:AlternateContent>
      <p:sp>
        <p:nvSpPr>
          <p:cNvPr id="34" name="תיבת טקסט 33">
            <a:extLst>
              <a:ext uri="{FF2B5EF4-FFF2-40B4-BE49-F238E27FC236}">
                <a16:creationId xmlns:a16="http://schemas.microsoft.com/office/drawing/2014/main" id="{7C0EACB3-A4A7-146A-FBAB-CC0F7186D695}"/>
              </a:ext>
            </a:extLst>
          </p:cNvPr>
          <p:cNvSpPr txBox="1"/>
          <p:nvPr/>
        </p:nvSpPr>
        <p:spPr>
          <a:xfrm>
            <a:off x="8443417" y="3368709"/>
            <a:ext cx="1026160" cy="523220"/>
          </a:xfrm>
          <a:prstGeom prst="rect">
            <a:avLst/>
          </a:prstGeom>
          <a:noFill/>
        </p:spPr>
        <p:txBody>
          <a:bodyPr wrap="square" rtlCol="1">
            <a:spAutoFit/>
          </a:bodyPr>
          <a:lstStyle/>
          <a:p>
            <a:r>
              <a:rPr lang="en-US" sz="2800" dirty="0"/>
              <a:t>APK</a:t>
            </a:r>
            <a:endParaRPr lang="he-IL" sz="2800" dirty="0"/>
          </a:p>
        </p:txBody>
      </p:sp>
      <p:cxnSp>
        <p:nvCxnSpPr>
          <p:cNvPr id="36" name="מחבר ישר 35">
            <a:extLst>
              <a:ext uri="{FF2B5EF4-FFF2-40B4-BE49-F238E27FC236}">
                <a16:creationId xmlns:a16="http://schemas.microsoft.com/office/drawing/2014/main" id="{63DE698A-D3CB-EC0B-84F3-477144BD7E6A}"/>
              </a:ext>
            </a:extLst>
          </p:cNvPr>
          <p:cNvCxnSpPr>
            <a:cxnSpLocks/>
          </p:cNvCxnSpPr>
          <p:nvPr/>
        </p:nvCxnSpPr>
        <p:spPr>
          <a:xfrm>
            <a:off x="7914360" y="5384566"/>
            <a:ext cx="2326920" cy="0"/>
          </a:xfrm>
          <a:prstGeom prst="line">
            <a:avLst/>
          </a:prstGeom>
        </p:spPr>
        <p:style>
          <a:lnRef idx="1">
            <a:schemeClr val="dk1"/>
          </a:lnRef>
          <a:fillRef idx="0">
            <a:schemeClr val="dk1"/>
          </a:fillRef>
          <a:effectRef idx="0">
            <a:schemeClr val="dk1"/>
          </a:effectRef>
          <a:fontRef idx="minor">
            <a:schemeClr val="tx1"/>
          </a:fontRef>
        </p:style>
      </p:cxnSp>
      <p:sp>
        <p:nvSpPr>
          <p:cNvPr id="13" name="מציין מיקום של תאריך 1">
            <a:extLst>
              <a:ext uri="{FF2B5EF4-FFF2-40B4-BE49-F238E27FC236}">
                <a16:creationId xmlns:a16="http://schemas.microsoft.com/office/drawing/2014/main" id="{51E87805-DB1C-63A2-A890-6B3CB882DAB8}"/>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72709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815370" y="202069"/>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API Calls </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054100" y="1114381"/>
            <a:ext cx="9715524" cy="2246769"/>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a:t>The Application Programming Interface (API) is a set of rules that the application uses for communication.</a:t>
            </a:r>
          </a:p>
          <a:p>
            <a:pPr marL="285750" indent="-285750" algn="l" rtl="0">
              <a:buFont typeface="Wingdings" panose="05000000000000000000" pitchFamily="2" charset="2"/>
              <a:buChar char="v"/>
            </a:pPr>
            <a:r>
              <a:rPr lang="en-US" sz="2800" dirty="0"/>
              <a:t>API Calls and contextual information are some of the extracted features that machine learning-based algorithms use</a:t>
            </a:r>
            <a:endParaRPr lang="he-IL" sz="2800" dirty="0"/>
          </a:p>
        </p:txBody>
      </p:sp>
      <p:pic>
        <p:nvPicPr>
          <p:cNvPr id="2" name="תמונה 1">
            <a:extLst>
              <a:ext uri="{FF2B5EF4-FFF2-40B4-BE49-F238E27FC236}">
                <a16:creationId xmlns:a16="http://schemas.microsoft.com/office/drawing/2014/main" id="{15BCC56C-7863-C9F9-D73C-0EA516967CD0}"/>
              </a:ext>
            </a:extLst>
          </p:cNvPr>
          <p:cNvPicPr>
            <a:picLocks noChangeAspect="1"/>
          </p:cNvPicPr>
          <p:nvPr/>
        </p:nvPicPr>
        <p:blipFill>
          <a:blip r:embed="rId7"/>
          <a:stretch>
            <a:fillRect/>
          </a:stretch>
        </p:blipFill>
        <p:spPr>
          <a:xfrm>
            <a:off x="5057251" y="3825412"/>
            <a:ext cx="2904950" cy="19331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תמונה 9">
            <a:extLst>
              <a:ext uri="{FF2B5EF4-FFF2-40B4-BE49-F238E27FC236}">
                <a16:creationId xmlns:a16="http://schemas.microsoft.com/office/drawing/2014/main" id="{A7321524-1505-EF73-8B09-7767B2FEBF2E}"/>
              </a:ext>
            </a:extLst>
          </p:cNvPr>
          <p:cNvPicPr>
            <a:picLocks noChangeAspect="1"/>
          </p:cNvPicPr>
          <p:nvPr/>
        </p:nvPicPr>
        <p:blipFill>
          <a:blip r:embed="rId8"/>
          <a:stretch>
            <a:fillRect/>
          </a:stretch>
        </p:blipFill>
        <p:spPr>
          <a:xfrm>
            <a:off x="8458603" y="3706338"/>
            <a:ext cx="3274689" cy="2171261"/>
          </a:xfrm>
          <a:prstGeom prst="rect">
            <a:avLst/>
          </a:prstGeom>
        </p:spPr>
      </p:pic>
      <p:pic>
        <p:nvPicPr>
          <p:cNvPr id="12" name="תמונה 11">
            <a:extLst>
              <a:ext uri="{FF2B5EF4-FFF2-40B4-BE49-F238E27FC236}">
                <a16:creationId xmlns:a16="http://schemas.microsoft.com/office/drawing/2014/main" id="{CF6ECFAA-87D2-F63C-59A6-61B0C3437028}"/>
              </a:ext>
            </a:extLst>
          </p:cNvPr>
          <p:cNvPicPr>
            <a:picLocks noChangeAspect="1"/>
          </p:cNvPicPr>
          <p:nvPr/>
        </p:nvPicPr>
        <p:blipFill>
          <a:blip r:embed="rId9"/>
          <a:stretch>
            <a:fillRect/>
          </a:stretch>
        </p:blipFill>
        <p:spPr>
          <a:xfrm>
            <a:off x="429169" y="3924958"/>
            <a:ext cx="3711968" cy="1867584"/>
          </a:xfrm>
          <a:prstGeom prst="rect">
            <a:avLst/>
          </a:prstGeom>
        </p:spPr>
      </p:pic>
      <p:sp>
        <p:nvSpPr>
          <p:cNvPr id="13" name="מציין מיקום של תאריך 1">
            <a:extLst>
              <a:ext uri="{FF2B5EF4-FFF2-40B4-BE49-F238E27FC236}">
                <a16:creationId xmlns:a16="http://schemas.microsoft.com/office/drawing/2014/main" id="{D38E059F-D3BC-C72D-911C-ABA7B9E85750}"/>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27546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16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Static analysis</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489404" y="897954"/>
            <a:ext cx="9715524" cy="2954655"/>
          </a:xfrm>
          <a:prstGeom prst="rect">
            <a:avLst/>
          </a:prstGeom>
          <a:noFill/>
        </p:spPr>
        <p:txBody>
          <a:bodyPr wrap="square" rtlCol="1">
            <a:spAutoFit/>
          </a:bodyPr>
          <a:lstStyle/>
          <a:p>
            <a:pPr algn="l" rtl="0"/>
            <a:endParaRPr lang="en-US" dirty="0"/>
          </a:p>
          <a:p>
            <a:pPr marL="285750" indent="-285750" algn="l" rtl="0">
              <a:buFont typeface="Wingdings" panose="05000000000000000000" pitchFamily="2" charset="2"/>
              <a:buChar char="v"/>
            </a:pPr>
            <a:r>
              <a:rPr lang="en-US" sz="2800" dirty="0"/>
              <a:t>Static analysis is a technique to extract static application features from the APK files without running the application. This paper adopts a static analysis approach to extract static features from the applications such as API Calls, permissions, and some contextual information, using Python programming language.</a:t>
            </a:r>
            <a:endParaRPr lang="he-IL" sz="2800" dirty="0"/>
          </a:p>
        </p:txBody>
      </p:sp>
      <p:pic>
        <p:nvPicPr>
          <p:cNvPr id="2" name="תמונה 1">
            <a:extLst>
              <a:ext uri="{FF2B5EF4-FFF2-40B4-BE49-F238E27FC236}">
                <a16:creationId xmlns:a16="http://schemas.microsoft.com/office/drawing/2014/main" id="{189CB9AC-CB04-B107-C4A1-8BDC5BA7DA4C}"/>
              </a:ext>
            </a:extLst>
          </p:cNvPr>
          <p:cNvPicPr>
            <a:picLocks noChangeAspect="1"/>
          </p:cNvPicPr>
          <p:nvPr/>
        </p:nvPicPr>
        <p:blipFill rotWithShape="1">
          <a:blip r:embed="rId7"/>
          <a:srcRect t="9703" b="9576"/>
          <a:stretch/>
        </p:blipFill>
        <p:spPr>
          <a:xfrm>
            <a:off x="6347166" y="4140767"/>
            <a:ext cx="4040324" cy="18118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תמונה 9">
            <a:extLst>
              <a:ext uri="{FF2B5EF4-FFF2-40B4-BE49-F238E27FC236}">
                <a16:creationId xmlns:a16="http://schemas.microsoft.com/office/drawing/2014/main" id="{9DCAEAAD-FE11-5EB9-F406-536EB8B3E6FB}"/>
              </a:ext>
            </a:extLst>
          </p:cNvPr>
          <p:cNvPicPr>
            <a:picLocks noChangeAspect="1"/>
          </p:cNvPicPr>
          <p:nvPr/>
        </p:nvPicPr>
        <p:blipFill>
          <a:blip r:embed="rId8"/>
          <a:stretch>
            <a:fillRect/>
          </a:stretch>
        </p:blipFill>
        <p:spPr>
          <a:xfrm>
            <a:off x="1366859" y="4111168"/>
            <a:ext cx="2811735" cy="1871082"/>
          </a:xfrm>
          <a:prstGeom prst="rect">
            <a:avLst/>
          </a:prstGeom>
        </p:spPr>
      </p:pic>
      <p:sp>
        <p:nvSpPr>
          <p:cNvPr id="12" name="מציין מיקום של תאריך 1">
            <a:extLst>
              <a:ext uri="{FF2B5EF4-FFF2-40B4-BE49-F238E27FC236}">
                <a16:creationId xmlns:a16="http://schemas.microsoft.com/office/drawing/2014/main" id="{69B40F4E-AFBD-FDFF-8FA4-B21FE9AF7076}"/>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02723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36303" cy="429264"/>
          </a:xfrm>
        </p:spPr>
        <p:txBody>
          <a:bodyPr/>
          <a:lstStyle/>
          <a:p>
            <a:pPr>
              <a:defRPr/>
            </a:pPr>
            <a:fld id="{9AF42FAA-D9B7-4A81-A698-476EABF34C29}" type="slidenum">
              <a:rPr lang="he-IL" b="1" smtClean="0">
                <a:solidFill>
                  <a:schemeClr val="tx1"/>
                </a:solidFill>
              </a:rPr>
              <a:pPr>
                <a:defRPr/>
              </a:pPr>
              <a:t>17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Dexdump</a:t>
            </a:r>
            <a:endPar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774730" y="1639943"/>
            <a:ext cx="9715524" cy="1815882"/>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err="1"/>
              <a:t>Dexdump</a:t>
            </a:r>
            <a:r>
              <a:rPr lang="en-US" sz="2800" dirty="0"/>
              <a:t> is a tool that is part of the Android Software Development Kit (SDK), used to disassemble and analyze Android application packages (APKs)</a:t>
            </a:r>
          </a:p>
        </p:txBody>
      </p:sp>
      <p:pic>
        <p:nvPicPr>
          <p:cNvPr id="10" name="תמונה 9">
            <a:extLst>
              <a:ext uri="{FF2B5EF4-FFF2-40B4-BE49-F238E27FC236}">
                <a16:creationId xmlns:a16="http://schemas.microsoft.com/office/drawing/2014/main" id="{BF938D54-6CD0-3AB5-6113-DE0F5A5E0CB5}"/>
              </a:ext>
            </a:extLst>
          </p:cNvPr>
          <p:cNvPicPr>
            <a:picLocks noChangeAspect="1"/>
          </p:cNvPicPr>
          <p:nvPr/>
        </p:nvPicPr>
        <p:blipFill rotWithShape="1">
          <a:blip r:embed="rId7"/>
          <a:srcRect l="42048" t="17977" r="21459" b="59940"/>
          <a:stretch/>
        </p:blipFill>
        <p:spPr>
          <a:xfrm>
            <a:off x="2855952" y="4288789"/>
            <a:ext cx="7684419" cy="1087120"/>
          </a:xfrm>
          <a:prstGeom prst="rect">
            <a:avLst/>
          </a:prstGeom>
          <a:ln>
            <a:noFill/>
          </a:ln>
          <a:effectLst>
            <a:softEdge rad="112500"/>
          </a:effectLst>
        </p:spPr>
      </p:pic>
      <p:pic>
        <p:nvPicPr>
          <p:cNvPr id="12" name="תמונה 11">
            <a:extLst>
              <a:ext uri="{FF2B5EF4-FFF2-40B4-BE49-F238E27FC236}">
                <a16:creationId xmlns:a16="http://schemas.microsoft.com/office/drawing/2014/main" id="{31EB8526-B2A7-54C8-8DDE-1AF93C738D75}"/>
              </a:ext>
            </a:extLst>
          </p:cNvPr>
          <p:cNvPicPr>
            <a:picLocks noChangeAspect="1"/>
          </p:cNvPicPr>
          <p:nvPr/>
        </p:nvPicPr>
        <p:blipFill>
          <a:blip r:embed="rId8"/>
          <a:stretch>
            <a:fillRect/>
          </a:stretch>
        </p:blipFill>
        <p:spPr>
          <a:xfrm>
            <a:off x="436880" y="3703637"/>
            <a:ext cx="2019300" cy="2257425"/>
          </a:xfrm>
          <a:prstGeom prst="rect">
            <a:avLst/>
          </a:prstGeom>
        </p:spPr>
      </p:pic>
      <p:sp>
        <p:nvSpPr>
          <p:cNvPr id="13" name="מציין מיקום של תאריך 1">
            <a:extLst>
              <a:ext uri="{FF2B5EF4-FFF2-40B4-BE49-F238E27FC236}">
                <a16:creationId xmlns:a16="http://schemas.microsoft.com/office/drawing/2014/main" id="{0C6B7788-DA58-986F-FFFD-B7B25FD8E109}"/>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704502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18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09850" y="71038"/>
            <a:ext cx="7659189"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Detecting malware in APKs using NLP</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792127" y="1689806"/>
            <a:ext cx="9715524" cy="2092881"/>
          </a:xfrm>
          <a:prstGeom prst="rect">
            <a:avLst/>
          </a:prstGeom>
          <a:noFill/>
        </p:spPr>
        <p:txBody>
          <a:bodyPr wrap="square" rtlCol="1">
            <a:spAutoFit/>
          </a:bodyPr>
          <a:lstStyle/>
          <a:p>
            <a:pPr algn="l" rtl="0"/>
            <a:endParaRPr lang="en-US" dirty="0"/>
          </a:p>
          <a:p>
            <a:pPr marL="285750" indent="-285750" algn="l" rtl="0">
              <a:buFont typeface="Wingdings" panose="05000000000000000000" pitchFamily="2" charset="2"/>
              <a:buChar char="v"/>
            </a:pPr>
            <a:r>
              <a:rPr lang="en-US" sz="2800" dirty="0"/>
              <a:t>Malware detection with NLP involves using Natural Language Processing techniques to analyze the behavior and characteristics of software programs to identify potential threats. </a:t>
            </a:r>
            <a:endParaRPr lang="he-IL" sz="2800" dirty="0"/>
          </a:p>
        </p:txBody>
      </p:sp>
      <p:pic>
        <p:nvPicPr>
          <p:cNvPr id="10" name="תמונה 9">
            <a:extLst>
              <a:ext uri="{FF2B5EF4-FFF2-40B4-BE49-F238E27FC236}">
                <a16:creationId xmlns:a16="http://schemas.microsoft.com/office/drawing/2014/main" id="{D3008864-4BDA-1B5B-F0A5-170C1F335D90}"/>
              </a:ext>
            </a:extLst>
          </p:cNvPr>
          <p:cNvPicPr>
            <a:picLocks noChangeAspect="1"/>
          </p:cNvPicPr>
          <p:nvPr/>
        </p:nvPicPr>
        <p:blipFill>
          <a:blip r:embed="rId7"/>
          <a:stretch>
            <a:fillRect/>
          </a:stretch>
        </p:blipFill>
        <p:spPr>
          <a:xfrm>
            <a:off x="4278981" y="5269369"/>
            <a:ext cx="3891280" cy="1016726"/>
          </a:xfrm>
          <a:prstGeom prst="rect">
            <a:avLst/>
          </a:prstGeom>
        </p:spPr>
      </p:pic>
      <p:pic>
        <p:nvPicPr>
          <p:cNvPr id="12" name="תמונה 11">
            <a:extLst>
              <a:ext uri="{FF2B5EF4-FFF2-40B4-BE49-F238E27FC236}">
                <a16:creationId xmlns:a16="http://schemas.microsoft.com/office/drawing/2014/main" id="{ED6AFC83-0F2E-7C25-DCA9-1C829613314D}"/>
              </a:ext>
            </a:extLst>
          </p:cNvPr>
          <p:cNvPicPr>
            <a:picLocks noChangeAspect="1"/>
          </p:cNvPicPr>
          <p:nvPr/>
        </p:nvPicPr>
        <p:blipFill rotWithShape="1">
          <a:blip r:embed="rId8"/>
          <a:srcRect l="1800" t="16593" r="84381"/>
          <a:stretch/>
        </p:blipFill>
        <p:spPr>
          <a:xfrm>
            <a:off x="447594" y="3315316"/>
            <a:ext cx="1089704" cy="2111268"/>
          </a:xfrm>
          <a:prstGeom prst="rect">
            <a:avLst/>
          </a:prstGeom>
        </p:spPr>
      </p:pic>
      <p:cxnSp>
        <p:nvCxnSpPr>
          <p:cNvPr id="14" name="מחבר חץ ישר 13">
            <a:extLst>
              <a:ext uri="{FF2B5EF4-FFF2-40B4-BE49-F238E27FC236}">
                <a16:creationId xmlns:a16="http://schemas.microsoft.com/office/drawing/2014/main" id="{644D5425-1A16-8318-8F3D-F0AB39A023A4}"/>
              </a:ext>
            </a:extLst>
          </p:cNvPr>
          <p:cNvCxnSpPr>
            <a:cxnSpLocks/>
          </p:cNvCxnSpPr>
          <p:nvPr/>
        </p:nvCxnSpPr>
        <p:spPr>
          <a:xfrm>
            <a:off x="2106972" y="4381972"/>
            <a:ext cx="12197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סוגר מרובע ימני 20">
            <a:extLst>
              <a:ext uri="{FF2B5EF4-FFF2-40B4-BE49-F238E27FC236}">
                <a16:creationId xmlns:a16="http://schemas.microsoft.com/office/drawing/2014/main" id="{D34470D3-3A76-7F3E-F452-2A7EE76FB1CC}"/>
              </a:ext>
            </a:extLst>
          </p:cNvPr>
          <p:cNvSpPr/>
          <p:nvPr/>
        </p:nvSpPr>
        <p:spPr>
          <a:xfrm>
            <a:off x="1606219" y="3776817"/>
            <a:ext cx="500753" cy="1188265"/>
          </a:xfrm>
          <a:prstGeom prst="rightBracket">
            <a:avLst/>
          </a:prstGeom>
        </p:spPr>
        <p:style>
          <a:lnRef idx="3">
            <a:schemeClr val="dk1"/>
          </a:lnRef>
          <a:fillRef idx="0">
            <a:schemeClr val="dk1"/>
          </a:fillRef>
          <a:effectRef idx="2">
            <a:schemeClr val="dk1"/>
          </a:effectRef>
          <a:fontRef idx="minor">
            <a:schemeClr val="tx1"/>
          </a:fontRef>
        </p:style>
        <p:txBody>
          <a:bodyPr rtlCol="1" anchor="ctr"/>
          <a:lstStyle/>
          <a:p>
            <a:pPr algn="ctr"/>
            <a:endParaRPr lang="he-IL"/>
          </a:p>
        </p:txBody>
      </p:sp>
      <p:pic>
        <p:nvPicPr>
          <p:cNvPr id="16" name="תמונה 15">
            <a:extLst>
              <a:ext uri="{FF2B5EF4-FFF2-40B4-BE49-F238E27FC236}">
                <a16:creationId xmlns:a16="http://schemas.microsoft.com/office/drawing/2014/main" id="{F1495DD6-1A51-1217-2322-579D35AFA600}"/>
              </a:ext>
            </a:extLst>
          </p:cNvPr>
          <p:cNvPicPr>
            <a:picLocks noChangeAspect="1"/>
          </p:cNvPicPr>
          <p:nvPr/>
        </p:nvPicPr>
        <p:blipFill>
          <a:blip r:embed="rId9"/>
          <a:stretch>
            <a:fillRect/>
          </a:stretch>
        </p:blipFill>
        <p:spPr>
          <a:xfrm>
            <a:off x="5765432" y="4377624"/>
            <a:ext cx="741589" cy="83343"/>
          </a:xfrm>
          <a:prstGeom prst="rect">
            <a:avLst/>
          </a:prstGeom>
        </p:spPr>
      </p:pic>
      <p:sp>
        <p:nvSpPr>
          <p:cNvPr id="18" name="מלבן 17">
            <a:extLst>
              <a:ext uri="{FF2B5EF4-FFF2-40B4-BE49-F238E27FC236}">
                <a16:creationId xmlns:a16="http://schemas.microsoft.com/office/drawing/2014/main" id="{64F65F75-FC7F-98D7-5967-AB358F93B143}"/>
              </a:ext>
            </a:extLst>
          </p:cNvPr>
          <p:cNvSpPr/>
          <p:nvPr/>
        </p:nvSpPr>
        <p:spPr>
          <a:xfrm>
            <a:off x="3314679" y="3889868"/>
            <a:ext cx="2567961" cy="108861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r-FR" b="0" i="0" dirty="0">
              <a:effectLst/>
            </a:endParaRPr>
          </a:p>
          <a:p>
            <a:pPr algn="ctr"/>
            <a:r>
              <a:rPr lang="fr-FR" sz="2800" b="1" i="0" dirty="0" err="1">
                <a:solidFill>
                  <a:srgbClr val="FF0000"/>
                </a:solidFill>
                <a:effectLst/>
              </a:rPr>
              <a:t>classes.dex</a:t>
            </a:r>
            <a:r>
              <a:rPr lang="fr-FR" sz="2800" b="1" i="0" dirty="0">
                <a:solidFill>
                  <a:srgbClr val="FF0000"/>
                </a:solidFill>
                <a:effectLst/>
              </a:rPr>
              <a:t> files</a:t>
            </a:r>
            <a:endParaRPr lang="en-US" sz="2800" b="1" i="0" dirty="0">
              <a:solidFill>
                <a:srgbClr val="FF0000"/>
              </a:solidFill>
              <a:effectLst/>
            </a:endParaRPr>
          </a:p>
          <a:p>
            <a:pPr algn="ctr"/>
            <a:endParaRPr lang="he-IL" dirty="0"/>
          </a:p>
        </p:txBody>
      </p:sp>
      <p:sp>
        <p:nvSpPr>
          <p:cNvPr id="2" name="מלבן 1">
            <a:extLst>
              <a:ext uri="{FF2B5EF4-FFF2-40B4-BE49-F238E27FC236}">
                <a16:creationId xmlns:a16="http://schemas.microsoft.com/office/drawing/2014/main" id="{A5441DE6-8D75-F324-9155-A69751595B0C}"/>
              </a:ext>
            </a:extLst>
          </p:cNvPr>
          <p:cNvSpPr/>
          <p:nvPr/>
        </p:nvSpPr>
        <p:spPr>
          <a:xfrm>
            <a:off x="10071293" y="3876472"/>
            <a:ext cx="2061251" cy="108861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800" b="1" dirty="0">
                <a:solidFill>
                  <a:srgbClr val="00B050"/>
                </a:solidFill>
              </a:rPr>
              <a:t>API calls</a:t>
            </a:r>
          </a:p>
        </p:txBody>
      </p:sp>
      <p:sp>
        <p:nvSpPr>
          <p:cNvPr id="15" name="מלבן 14">
            <a:extLst>
              <a:ext uri="{FF2B5EF4-FFF2-40B4-BE49-F238E27FC236}">
                <a16:creationId xmlns:a16="http://schemas.microsoft.com/office/drawing/2014/main" id="{BA06469C-F30A-7AC5-74C2-790EC7DA17E7}"/>
              </a:ext>
            </a:extLst>
          </p:cNvPr>
          <p:cNvSpPr/>
          <p:nvPr/>
        </p:nvSpPr>
        <p:spPr>
          <a:xfrm>
            <a:off x="6538168" y="3894516"/>
            <a:ext cx="2963451" cy="108861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800" b="1" dirty="0">
                <a:solidFill>
                  <a:srgbClr val="FFC000"/>
                </a:solidFill>
              </a:rPr>
              <a:t>Create xml of the </a:t>
            </a:r>
            <a:r>
              <a:rPr lang="en-US" sz="2800" b="1" dirty="0" err="1">
                <a:solidFill>
                  <a:srgbClr val="FFC000"/>
                </a:solidFill>
              </a:rPr>
              <a:t>dex</a:t>
            </a:r>
            <a:r>
              <a:rPr lang="en-US" sz="2800" b="1" dirty="0">
                <a:solidFill>
                  <a:srgbClr val="FFC000"/>
                </a:solidFill>
              </a:rPr>
              <a:t> files using </a:t>
            </a:r>
            <a:r>
              <a:rPr lang="en-US" sz="2800" b="1" dirty="0" err="1">
                <a:solidFill>
                  <a:srgbClr val="FFC000"/>
                </a:solidFill>
              </a:rPr>
              <a:t>Dexdump</a:t>
            </a:r>
            <a:r>
              <a:rPr lang="en-US" sz="2800" b="1" dirty="0">
                <a:solidFill>
                  <a:srgbClr val="FFC000"/>
                </a:solidFill>
              </a:rPr>
              <a:t> </a:t>
            </a:r>
          </a:p>
        </p:txBody>
      </p:sp>
      <p:pic>
        <p:nvPicPr>
          <p:cNvPr id="19" name="תמונה 18">
            <a:extLst>
              <a:ext uri="{FF2B5EF4-FFF2-40B4-BE49-F238E27FC236}">
                <a16:creationId xmlns:a16="http://schemas.microsoft.com/office/drawing/2014/main" id="{67C87AD3-8862-E2F2-D923-F613B504AA9A}"/>
              </a:ext>
            </a:extLst>
          </p:cNvPr>
          <p:cNvPicPr>
            <a:picLocks noChangeAspect="1"/>
          </p:cNvPicPr>
          <p:nvPr/>
        </p:nvPicPr>
        <p:blipFill>
          <a:blip r:embed="rId9"/>
          <a:stretch>
            <a:fillRect/>
          </a:stretch>
        </p:blipFill>
        <p:spPr>
          <a:xfrm flipV="1">
            <a:off x="9504305" y="4377773"/>
            <a:ext cx="576210" cy="132528"/>
          </a:xfrm>
          <a:prstGeom prst="rect">
            <a:avLst/>
          </a:prstGeom>
        </p:spPr>
      </p:pic>
      <p:sp>
        <p:nvSpPr>
          <p:cNvPr id="20" name="מציין מיקום של תאריך 1">
            <a:extLst>
              <a:ext uri="{FF2B5EF4-FFF2-40B4-BE49-F238E27FC236}">
                <a16:creationId xmlns:a16="http://schemas.microsoft.com/office/drawing/2014/main" id="{684681C5-C416-3E32-3AD1-A890B0C03A8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061892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25417" cy="374015"/>
          </a:xfrm>
        </p:spPr>
        <p:txBody>
          <a:bodyPr/>
          <a:lstStyle/>
          <a:p>
            <a:pPr>
              <a:defRPr/>
            </a:pPr>
            <a:fld id="{9AF42FAA-D9B7-4A81-A698-476EABF34C29}" type="slidenum">
              <a:rPr lang="he-IL" b="1" smtClean="0">
                <a:solidFill>
                  <a:schemeClr val="tx1"/>
                </a:solidFill>
              </a:rPr>
              <a:pPr>
                <a:defRPr/>
              </a:pPr>
              <a:t>19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610988" y="213898"/>
            <a:ext cx="8335651" cy="707886"/>
          </a:xfrm>
          <a:prstGeom prst="rect">
            <a:avLst/>
          </a:prstGeom>
          <a:noFill/>
        </p:spPr>
        <p:txBody>
          <a:bodyPr wrap="square" lIns="91440" tIns="45720" rIns="91440" bIns="45720">
            <a:spAutoFit/>
          </a:bodyPr>
          <a:lstStyle/>
          <a:p>
            <a:pPr algn="ct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does the classifier work?</a:t>
            </a:r>
            <a:endParaRPr lang="he-IL"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F25CB706-5964-5692-13BA-E08DC8AF38BF}"/>
              </a:ext>
            </a:extLst>
          </p:cNvPr>
          <p:cNvSpPr txBox="1"/>
          <p:nvPr/>
        </p:nvSpPr>
        <p:spPr>
          <a:xfrm>
            <a:off x="775478" y="1557249"/>
            <a:ext cx="9063083" cy="1661993"/>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b="0" i="0" dirty="0">
                <a:effectLst/>
              </a:rPr>
              <a:t>The name of the paper : Malware Detection With NLP.</a:t>
            </a:r>
          </a:p>
          <a:p>
            <a:pPr marL="285750" indent="-285750" algn="l" rtl="0">
              <a:buFont typeface="Wingdings" panose="05000000000000000000" pitchFamily="2" charset="2"/>
              <a:buChar char="v"/>
            </a:pPr>
            <a:r>
              <a:rPr lang="en-US" sz="2800" b="0" i="0" dirty="0">
                <a:effectLst/>
              </a:rPr>
              <a:t>The feature: API calls</a:t>
            </a:r>
          </a:p>
          <a:p>
            <a:pPr marL="285750" indent="-285750" algn="l" rtl="0">
              <a:buFont typeface="Wingdings" panose="05000000000000000000" pitchFamily="2" charset="2"/>
              <a:buChar char="v"/>
            </a:pPr>
            <a:r>
              <a:rPr lang="en-US" sz="2800" b="0" i="0" dirty="0">
                <a:effectLst/>
              </a:rPr>
              <a:t>The type of classifier: static</a:t>
            </a:r>
          </a:p>
          <a:p>
            <a:pPr algn="l" rtl="0"/>
            <a:endParaRPr lang="en-US" dirty="0"/>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מציין מיקום של תאריך 1">
            <a:extLst>
              <a:ext uri="{FF2B5EF4-FFF2-40B4-BE49-F238E27FC236}">
                <a16:creationId xmlns:a16="http://schemas.microsoft.com/office/drawing/2014/main" id="{19FE2AAA-600C-9C84-FF33-EDBD27EB5101}"/>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2050" name="Picture 2" descr="Google launches the next developer preview of Android 12 | TechCrunch">
            <a:extLst>
              <a:ext uri="{FF2B5EF4-FFF2-40B4-BE49-F238E27FC236}">
                <a16:creationId xmlns:a16="http://schemas.microsoft.com/office/drawing/2014/main" id="{0035E2BF-85C4-33B7-EC58-D562B4CCC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033" y="2739156"/>
            <a:ext cx="5198110" cy="3306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droid Robot | Mega Jump Wiki | Fandom">
            <a:extLst>
              <a:ext uri="{FF2B5EF4-FFF2-40B4-BE49-F238E27FC236}">
                <a16:creationId xmlns:a16="http://schemas.microsoft.com/office/drawing/2014/main" id="{24B65AAC-4619-66E4-5362-D94341FCBC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8918" y="3219242"/>
            <a:ext cx="2585402" cy="258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4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898" y="-22450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8" y="-270739"/>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One)</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2</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3</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4</a:t>
            </a:r>
            <a:endParaRPr lang="he-IL" sz="2000" b="1" dirty="0"/>
          </a:p>
        </p:txBody>
      </p:sp>
      <p:sp>
        <p:nvSpPr>
          <p:cNvPr id="47" name="תיבת טקסט 46">
            <a:extLst>
              <a:ext uri="{FF2B5EF4-FFF2-40B4-BE49-F238E27FC236}">
                <a16:creationId xmlns:a16="http://schemas.microsoft.com/office/drawing/2014/main" id="{144D10BA-518A-1151-BCC0-CB7961572792}"/>
              </a:ext>
            </a:extLst>
          </p:cNvPr>
          <p:cNvSpPr txBox="1"/>
          <p:nvPr/>
        </p:nvSpPr>
        <p:spPr>
          <a:xfrm>
            <a:off x="304739" y="3037205"/>
            <a:ext cx="2569427" cy="584775"/>
          </a:xfrm>
          <a:prstGeom prst="rect">
            <a:avLst/>
          </a:prstGeom>
          <a:noFill/>
        </p:spPr>
        <p:txBody>
          <a:bodyPr wrap="square">
            <a:spAutoFit/>
          </a:bodyPr>
          <a:lstStyle/>
          <a:p>
            <a:r>
              <a:rPr lang="en-US" sz="3200" b="1" dirty="0"/>
              <a:t>introduction</a:t>
            </a:r>
            <a:endParaRPr lang="he-IL" sz="3200" b="1" dirty="0"/>
          </a:p>
        </p:txBody>
      </p:sp>
      <p:sp>
        <p:nvSpPr>
          <p:cNvPr id="48" name="תיבת טקסט 47">
            <a:extLst>
              <a:ext uri="{FF2B5EF4-FFF2-40B4-BE49-F238E27FC236}">
                <a16:creationId xmlns:a16="http://schemas.microsoft.com/office/drawing/2014/main" id="{667D9639-B519-A999-2682-64358402B029}"/>
              </a:ext>
            </a:extLst>
          </p:cNvPr>
          <p:cNvSpPr txBox="1"/>
          <p:nvPr/>
        </p:nvSpPr>
        <p:spPr>
          <a:xfrm>
            <a:off x="3229017" y="2911627"/>
            <a:ext cx="2545078" cy="1077218"/>
          </a:xfrm>
          <a:prstGeom prst="rect">
            <a:avLst/>
          </a:prstGeom>
          <a:noFill/>
        </p:spPr>
        <p:txBody>
          <a:bodyPr wrap="square">
            <a:spAutoFit/>
          </a:bodyPr>
          <a:lstStyle/>
          <a:p>
            <a:pPr algn="ctr" rtl="0"/>
            <a:r>
              <a:rPr lang="en-US" sz="3200" b="1" dirty="0"/>
              <a:t>Artificial Intelligence </a:t>
            </a:r>
            <a:endParaRPr lang="he-IL" sz="3200" b="1" dirty="0"/>
          </a:p>
        </p:txBody>
      </p:sp>
      <p:sp>
        <p:nvSpPr>
          <p:cNvPr id="49" name="תיבת טקסט 48">
            <a:extLst>
              <a:ext uri="{FF2B5EF4-FFF2-40B4-BE49-F238E27FC236}">
                <a16:creationId xmlns:a16="http://schemas.microsoft.com/office/drawing/2014/main" id="{02A660E9-4A70-5444-B724-ED59469F0F92}"/>
              </a:ext>
            </a:extLst>
          </p:cNvPr>
          <p:cNvSpPr txBox="1"/>
          <p:nvPr/>
        </p:nvSpPr>
        <p:spPr>
          <a:xfrm>
            <a:off x="6191355" y="2597494"/>
            <a:ext cx="2545078" cy="1569660"/>
          </a:xfrm>
          <a:prstGeom prst="rect">
            <a:avLst/>
          </a:prstGeom>
          <a:noFill/>
        </p:spPr>
        <p:txBody>
          <a:bodyPr wrap="square">
            <a:spAutoFit/>
          </a:bodyPr>
          <a:lstStyle/>
          <a:p>
            <a:pPr algn="ctr" rtl="0"/>
            <a:r>
              <a:rPr lang="en-US" sz="3200" b="1" dirty="0"/>
              <a:t>Natural Language Processing</a:t>
            </a:r>
            <a:endParaRPr lang="he-IL" sz="3200" b="1" dirty="0"/>
          </a:p>
        </p:txBody>
      </p:sp>
      <p:sp>
        <p:nvSpPr>
          <p:cNvPr id="51" name="תיבת טקסט 50">
            <a:extLst>
              <a:ext uri="{FF2B5EF4-FFF2-40B4-BE49-F238E27FC236}">
                <a16:creationId xmlns:a16="http://schemas.microsoft.com/office/drawing/2014/main" id="{753C0D66-AFAC-21EE-DF1D-EB180272CC51}"/>
              </a:ext>
            </a:extLst>
          </p:cNvPr>
          <p:cNvSpPr txBox="1"/>
          <p:nvPr/>
        </p:nvSpPr>
        <p:spPr>
          <a:xfrm>
            <a:off x="9481177" y="2788703"/>
            <a:ext cx="1892514" cy="1077218"/>
          </a:xfrm>
          <a:prstGeom prst="rect">
            <a:avLst/>
          </a:prstGeom>
          <a:noFill/>
        </p:spPr>
        <p:txBody>
          <a:bodyPr wrap="square">
            <a:spAutoFit/>
          </a:bodyPr>
          <a:lstStyle/>
          <a:p>
            <a:pPr algn="ctr" rtl="0"/>
            <a:r>
              <a:rPr lang="en-US" sz="3200" b="1" dirty="0"/>
              <a:t>Android &amp; APK </a:t>
            </a:r>
            <a:endParaRPr lang="he-IL" sz="3200" b="1" dirty="0"/>
          </a:p>
        </p:txBody>
      </p:sp>
    </p:spTree>
    <p:extLst>
      <p:ext uri="{BB962C8B-B14F-4D97-AF65-F5344CB8AC3E}">
        <p14:creationId xmlns:p14="http://schemas.microsoft.com/office/powerpoint/2010/main" val="166089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25417" cy="374015"/>
          </a:xfrm>
        </p:spPr>
        <p:txBody>
          <a:bodyPr/>
          <a:lstStyle/>
          <a:p>
            <a:pPr>
              <a:defRPr/>
            </a:pPr>
            <a:fld id="{9AF42FAA-D9B7-4A81-A698-476EABF34C29}" type="slidenum">
              <a:rPr lang="he-IL" b="1" smtClean="0">
                <a:solidFill>
                  <a:schemeClr val="tx1"/>
                </a:solidFill>
              </a:rPr>
              <a:pPr>
                <a:defRPr/>
              </a:pPr>
              <a:t>20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642256" y="-1"/>
            <a:ext cx="9814924"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does the </a:t>
            </a:r>
          </a:p>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classifier work?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F25CB706-5964-5692-13BA-E08DC8AF38BF}"/>
              </a:ext>
            </a:extLst>
          </p:cNvPr>
          <p:cNvSpPr txBox="1"/>
          <p:nvPr/>
        </p:nvSpPr>
        <p:spPr>
          <a:xfrm>
            <a:off x="379547" y="2152890"/>
            <a:ext cx="9063083" cy="3539430"/>
          </a:xfrm>
          <a:prstGeom prst="rect">
            <a:avLst/>
          </a:prstGeom>
          <a:noFill/>
        </p:spPr>
        <p:txBody>
          <a:bodyPr wrap="square" rtlCol="1">
            <a:spAutoFit/>
          </a:bodyPr>
          <a:lstStyle/>
          <a:p>
            <a:pPr marL="971550" lvl="1" indent="-514350" algn="l" rtl="0">
              <a:buFont typeface="+mj-lt"/>
              <a:buAutoNum type="arabicPeriod"/>
            </a:pPr>
            <a:r>
              <a:rPr lang="en-US" sz="2800" b="0" i="0" dirty="0">
                <a:effectLst/>
              </a:rPr>
              <a:t>Unpacks the APKs present.</a:t>
            </a:r>
          </a:p>
          <a:p>
            <a:pPr marL="971550" lvl="1" indent="-514350" algn="l" rtl="0">
              <a:buFont typeface="+mj-lt"/>
              <a:buAutoNum type="arabicPeriod"/>
            </a:pPr>
            <a:r>
              <a:rPr lang="en-US" sz="2800" b="0" i="0" dirty="0">
                <a:effectLst/>
              </a:rPr>
              <a:t>Tags the unpacked APK based on the directory it was found in to benign and malicious</a:t>
            </a:r>
          </a:p>
          <a:p>
            <a:pPr marL="971550" lvl="1" indent="-514350" algn="l" rtl="0">
              <a:buFont typeface="+mj-lt"/>
              <a:buAutoNum type="arabicPeriod"/>
            </a:pPr>
            <a:r>
              <a:rPr lang="en-US" sz="2800" b="0" i="0" dirty="0">
                <a:effectLst/>
              </a:rPr>
              <a:t>Collect </a:t>
            </a:r>
            <a:r>
              <a:rPr lang="en-US" sz="2800" b="0" i="0" dirty="0" err="1">
                <a:effectLst/>
              </a:rPr>
              <a:t>dex</a:t>
            </a:r>
            <a:r>
              <a:rPr lang="en-US" sz="2800" b="0" i="0" dirty="0">
                <a:effectLst/>
              </a:rPr>
              <a:t> files from each APK and store them with malicious or benign tag.</a:t>
            </a:r>
          </a:p>
          <a:p>
            <a:pPr marL="971550" lvl="1" indent="-514350" algn="l" rtl="0">
              <a:buFont typeface="+mj-lt"/>
              <a:buAutoNum type="arabicPeriod"/>
            </a:pPr>
            <a:r>
              <a:rPr lang="en-US" sz="2800" b="0" i="0" dirty="0">
                <a:effectLst/>
              </a:rPr>
              <a:t>Create xml of the </a:t>
            </a:r>
            <a:r>
              <a:rPr lang="en-US" sz="2800" b="0" i="0" dirty="0" err="1">
                <a:effectLst/>
              </a:rPr>
              <a:t>dex</a:t>
            </a:r>
            <a:r>
              <a:rPr lang="en-US" sz="2800" b="0" i="0" dirty="0">
                <a:effectLst/>
              </a:rPr>
              <a:t> files using </a:t>
            </a:r>
            <a:r>
              <a:rPr lang="en-US" sz="2800" b="0" i="0" dirty="0" err="1">
                <a:effectLst/>
              </a:rPr>
              <a:t>Dexdump</a:t>
            </a:r>
            <a:r>
              <a:rPr lang="en-US" sz="2800" b="0" i="0" dirty="0">
                <a:effectLst/>
              </a:rPr>
              <a:t> utility</a:t>
            </a:r>
          </a:p>
          <a:p>
            <a:pPr marL="971550" lvl="1" indent="-514350" algn="l" rtl="0">
              <a:buFont typeface="+mj-lt"/>
              <a:buAutoNum type="arabicPeriod"/>
            </a:pPr>
            <a:r>
              <a:rPr lang="en-US" sz="2800" b="0" i="0" dirty="0">
                <a:effectLst/>
              </a:rPr>
              <a:t>Create csv file of label and text of </a:t>
            </a:r>
            <a:r>
              <a:rPr lang="en-US" sz="2800" b="0" i="0" dirty="0" err="1">
                <a:effectLst/>
              </a:rPr>
              <a:t>dex</a:t>
            </a:r>
            <a:r>
              <a:rPr lang="en-US" sz="2800" b="0" i="0" dirty="0">
                <a:effectLst/>
              </a:rPr>
              <a:t> dumps</a:t>
            </a:r>
            <a:endParaRPr lang="en-US" sz="2800" dirty="0"/>
          </a:p>
          <a:p>
            <a:pPr marL="971550" lvl="1" indent="-514350" algn="l" rtl="0">
              <a:buFont typeface="+mj-lt"/>
              <a:buAutoNum type="arabicPeriod"/>
            </a:pPr>
            <a:r>
              <a:rPr lang="fr-FR" sz="2800" b="0" i="0" dirty="0">
                <a:effectLst/>
              </a:rPr>
              <a:t>Train document </a:t>
            </a:r>
            <a:r>
              <a:rPr lang="fr-FR" sz="2800" b="0" i="0" dirty="0" err="1">
                <a:effectLst/>
              </a:rPr>
              <a:t>vectors</a:t>
            </a:r>
            <a:r>
              <a:rPr lang="fr-FR" sz="2800" b="0" i="0" dirty="0">
                <a:effectLst/>
              </a:rPr>
              <a:t> on xml of </a:t>
            </a:r>
            <a:r>
              <a:rPr lang="fr-FR" sz="2800" b="0" i="0" dirty="0" err="1">
                <a:effectLst/>
              </a:rPr>
              <a:t>classes.dex</a:t>
            </a:r>
            <a:r>
              <a:rPr lang="fr-FR" sz="2800" b="0" i="0" dirty="0">
                <a:effectLst/>
              </a:rPr>
              <a:t> files</a:t>
            </a:r>
            <a:endParaRPr lang="en-US" sz="2800" b="0" i="0" dirty="0">
              <a:effectLst/>
            </a:endParaRPr>
          </a:p>
        </p:txBody>
      </p:sp>
      <p:pic>
        <p:nvPicPr>
          <p:cNvPr id="13" name="תמונה 12">
            <a:extLst>
              <a:ext uri="{FF2B5EF4-FFF2-40B4-BE49-F238E27FC236}">
                <a16:creationId xmlns:a16="http://schemas.microsoft.com/office/drawing/2014/main" id="{E2326427-5EE4-67B2-5054-6C2043AE9ACC}"/>
              </a:ext>
            </a:extLst>
          </p:cNvPr>
          <p:cNvPicPr>
            <a:picLocks noChangeAspect="1"/>
          </p:cNvPicPr>
          <p:nvPr/>
        </p:nvPicPr>
        <p:blipFill>
          <a:blip r:embed="rId6"/>
          <a:stretch>
            <a:fillRect/>
          </a:stretch>
        </p:blipFill>
        <p:spPr>
          <a:xfrm rot="441468">
            <a:off x="9552341" y="4898390"/>
            <a:ext cx="1462649" cy="1462649"/>
          </a:xfrm>
          <a:prstGeom prst="rect">
            <a:avLst/>
          </a:prstGeom>
        </p:spPr>
      </p:pic>
      <p:pic>
        <p:nvPicPr>
          <p:cNvPr id="18" name="תמונה 17">
            <a:extLst>
              <a:ext uri="{FF2B5EF4-FFF2-40B4-BE49-F238E27FC236}">
                <a16:creationId xmlns:a16="http://schemas.microsoft.com/office/drawing/2014/main" id="{97ECDA5F-1F19-6A10-64BF-F0BA2103DB03}"/>
              </a:ext>
            </a:extLst>
          </p:cNvPr>
          <p:cNvPicPr>
            <a:picLocks noChangeAspect="1"/>
          </p:cNvPicPr>
          <p:nvPr/>
        </p:nvPicPr>
        <p:blipFill>
          <a:blip r:embed="rId7"/>
          <a:stretch>
            <a:fillRect/>
          </a:stretch>
        </p:blipFill>
        <p:spPr>
          <a:xfrm>
            <a:off x="9427961" y="1542458"/>
            <a:ext cx="2647199" cy="3037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מלבן 18">
            <a:extLst>
              <a:ext uri="{FF2B5EF4-FFF2-40B4-BE49-F238E27FC236}">
                <a16:creationId xmlns:a16="http://schemas.microsoft.com/office/drawing/2014/main" id="{B00D2B22-BF01-2F73-E631-81B73FEAE6E2}"/>
              </a:ext>
            </a:extLst>
          </p:cNvPr>
          <p:cNvSpPr/>
          <p:nvPr/>
        </p:nvSpPr>
        <p:spPr>
          <a:xfrm>
            <a:off x="9464705" y="1010854"/>
            <a:ext cx="2647199" cy="523220"/>
          </a:xfrm>
          <a:prstGeom prst="rect">
            <a:avLst/>
          </a:prstGeom>
          <a:noFill/>
        </p:spPr>
        <p:txBody>
          <a:bodyPr wrap="square" lIns="91440" tIns="45720" rIns="91440" bIns="45720">
            <a:spAutoFit/>
          </a:bodyPr>
          <a:lstStyle/>
          <a:p>
            <a:pPr algn="ctr"/>
            <a:r>
              <a:rPr lang="en-US" sz="2800" b="1" i="0" dirty="0" err="1">
                <a:solidFill>
                  <a:srgbClr val="232629"/>
                </a:solidFill>
                <a:effectLst/>
                <a:latin typeface="-apple-system"/>
              </a:rPr>
              <a:t>Dex</a:t>
            </a:r>
            <a:r>
              <a:rPr lang="en-US" sz="2800" b="1" i="0" dirty="0">
                <a:solidFill>
                  <a:srgbClr val="232629"/>
                </a:solidFill>
                <a:effectLst/>
                <a:latin typeface="-apple-system"/>
              </a:rPr>
              <a:t> file format:</a:t>
            </a:r>
            <a:endParaRPr lang="he-IL" sz="2800" b="0" cap="none" spc="0" dirty="0">
              <a:ln w="0"/>
              <a:solidFill>
                <a:schemeClr val="tx1"/>
              </a:solidFill>
              <a:effectLst>
                <a:outerShdw blurRad="38100" dist="19050" dir="2700000" algn="tl" rotWithShape="0">
                  <a:schemeClr val="dk1">
                    <a:alpha val="40000"/>
                  </a:schemeClr>
                </a:outerShdw>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8"/>
          <a:stretch>
            <a:fillRect/>
          </a:stretch>
        </p:blipFill>
        <p:spPr>
          <a:xfrm>
            <a:off x="9739864" y="71038"/>
            <a:ext cx="841147" cy="603178"/>
          </a:xfrm>
          <a:prstGeom prst="rect">
            <a:avLst/>
          </a:prstGeom>
        </p:spPr>
      </p:pic>
      <p:sp>
        <p:nvSpPr>
          <p:cNvPr id="10" name="מציין מיקום של תאריך 1">
            <a:extLst>
              <a:ext uri="{FF2B5EF4-FFF2-40B4-BE49-F238E27FC236}">
                <a16:creationId xmlns:a16="http://schemas.microsoft.com/office/drawing/2014/main" id="{19FE2AAA-600C-9C84-FF33-EDBD27EB510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11029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65225" cy="374015"/>
          </a:xfrm>
        </p:spPr>
        <p:txBody>
          <a:bodyPr/>
          <a:lstStyle/>
          <a:p>
            <a:pPr>
              <a:defRPr/>
            </a:pPr>
            <a:fld id="{9AF42FAA-D9B7-4A81-A698-476EABF34C29}" type="slidenum">
              <a:rPr lang="he-IL" b="1" smtClean="0">
                <a:solidFill>
                  <a:schemeClr val="tx1"/>
                </a:solidFill>
              </a:rPr>
              <a:pPr>
                <a:defRPr/>
              </a:pPr>
              <a:t>21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610989" y="310853"/>
            <a:ext cx="8335651"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feature</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 name="תמונה 19">
            <a:extLst>
              <a:ext uri="{FF2B5EF4-FFF2-40B4-BE49-F238E27FC236}">
                <a16:creationId xmlns:a16="http://schemas.microsoft.com/office/drawing/2014/main" id="{4577992E-8424-4673-B75B-94D6CCD86019}"/>
              </a:ext>
            </a:extLst>
          </p:cNvPr>
          <p:cNvPicPr>
            <a:picLocks noChangeAspect="1"/>
          </p:cNvPicPr>
          <p:nvPr/>
        </p:nvPicPr>
        <p:blipFill>
          <a:blip r:embed="rId6"/>
          <a:stretch>
            <a:fillRect/>
          </a:stretch>
        </p:blipFill>
        <p:spPr>
          <a:xfrm>
            <a:off x="349451" y="2189472"/>
            <a:ext cx="11628121" cy="3672848"/>
          </a:xfrm>
          <a:prstGeom prst="rect">
            <a:avLst/>
          </a:prstGeom>
        </p:spPr>
      </p:pic>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7"/>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AF880355-6589-D1D7-A2B1-437D82F30623}"/>
              </a:ext>
            </a:extLst>
          </p:cNvPr>
          <p:cNvSpPr txBox="1"/>
          <p:nvPr/>
        </p:nvSpPr>
        <p:spPr>
          <a:xfrm>
            <a:off x="582064" y="1181655"/>
            <a:ext cx="2496415" cy="954107"/>
          </a:xfrm>
          <a:prstGeom prst="rect">
            <a:avLst/>
          </a:prstGeom>
          <a:noFill/>
        </p:spPr>
        <p:txBody>
          <a:bodyPr wrap="square" rtlCol="1">
            <a:spAutoFit/>
          </a:bodyPr>
          <a:lstStyle/>
          <a:p>
            <a:pPr algn="l" rtl="0"/>
            <a:r>
              <a:rPr lang="en-US" sz="2800" dirty="0">
                <a:solidFill>
                  <a:srgbClr val="00B050"/>
                </a:solidFill>
              </a:rPr>
              <a:t>1</a:t>
            </a:r>
            <a:r>
              <a:rPr lang="en-US" sz="2800" dirty="0"/>
              <a:t>:</a:t>
            </a:r>
            <a:r>
              <a:rPr lang="en-US" sz="2800" b="1" dirty="0"/>
              <a:t> benign</a:t>
            </a:r>
            <a:endParaRPr lang="en-US" sz="2800" dirty="0"/>
          </a:p>
          <a:p>
            <a:pPr algn="l" rtl="0"/>
            <a:r>
              <a:rPr lang="en-US" sz="2800" dirty="0">
                <a:solidFill>
                  <a:srgbClr val="FF0000"/>
                </a:solidFill>
              </a:rPr>
              <a:t>-1</a:t>
            </a:r>
            <a:r>
              <a:rPr lang="en-US" sz="2800" dirty="0"/>
              <a:t>:</a:t>
            </a:r>
            <a:r>
              <a:rPr lang="en-US" sz="2800" b="1" dirty="0"/>
              <a:t> malicious</a:t>
            </a:r>
            <a:endParaRPr lang="he-IL" sz="2800" dirty="0"/>
          </a:p>
        </p:txBody>
      </p:sp>
      <p:sp>
        <p:nvSpPr>
          <p:cNvPr id="11" name="מציין מיקום של תאריך 1">
            <a:extLst>
              <a:ext uri="{FF2B5EF4-FFF2-40B4-BE49-F238E27FC236}">
                <a16:creationId xmlns:a16="http://schemas.microsoft.com/office/drawing/2014/main" id="{3B608147-5EA2-BBFE-C685-542EA3902BD6}"/>
              </a:ext>
            </a:extLst>
          </p:cNvPr>
          <p:cNvSpPr>
            <a:spLocks noGrp="1"/>
          </p:cNvSpPr>
          <p:nvPr>
            <p:ph type="dt" sz="half" idx="10"/>
          </p:nvPr>
        </p:nvSpPr>
        <p:spPr>
          <a:xfrm>
            <a:off x="556992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203987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05674" cy="429264"/>
          </a:xfrm>
        </p:spPr>
        <p:txBody>
          <a:bodyPr/>
          <a:lstStyle/>
          <a:p>
            <a:pPr>
              <a:defRPr/>
            </a:pPr>
            <a:fld id="{9AF42FAA-D9B7-4A81-A698-476EABF34C29}" type="slidenum">
              <a:rPr lang="he-IL" b="1" smtClean="0">
                <a:solidFill>
                  <a:schemeClr val="tx1"/>
                </a:solidFill>
              </a:rPr>
              <a:pPr>
                <a:defRPr/>
              </a:pPr>
              <a:t>22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404213" y="372627"/>
            <a:ext cx="8335651"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Doc2Vec model </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3" name="תיבת טקסט 2">
            <a:extLst>
              <a:ext uri="{FF2B5EF4-FFF2-40B4-BE49-F238E27FC236}">
                <a16:creationId xmlns:a16="http://schemas.microsoft.com/office/drawing/2014/main" id="{EF09B8AF-2F03-E6C3-B80D-2814D182BFF4}"/>
              </a:ext>
            </a:extLst>
          </p:cNvPr>
          <p:cNvSpPr txBox="1"/>
          <p:nvPr/>
        </p:nvSpPr>
        <p:spPr>
          <a:xfrm>
            <a:off x="233680" y="1425257"/>
            <a:ext cx="11841480"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Doc2Vec is a machine learning algorithm that is used for generating vector representations of documents.</a:t>
            </a:r>
          </a:p>
          <a:p>
            <a:pPr marL="285750" indent="-285750" algn="l" rtl="0">
              <a:buFont typeface="Wingdings" panose="05000000000000000000" pitchFamily="2" charset="2"/>
              <a:buChar char="v"/>
            </a:pPr>
            <a:r>
              <a:rPr lang="en-US" sz="2800" dirty="0"/>
              <a:t>The algorithm works by training a neural network to predict the context of a given document or word within a larger set of documents or words.</a:t>
            </a:r>
          </a:p>
        </p:txBody>
      </p:sp>
      <p:pic>
        <p:nvPicPr>
          <p:cNvPr id="11" name="Picture 2" descr="Gensim Doc2Vec Python implementation - ThinkInfi">
            <a:extLst>
              <a:ext uri="{FF2B5EF4-FFF2-40B4-BE49-F238E27FC236}">
                <a16:creationId xmlns:a16="http://schemas.microsoft.com/office/drawing/2014/main" id="{36FB2263-CE96-EB40-D6F1-0E83071947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501" y="3476878"/>
            <a:ext cx="7267936" cy="2803390"/>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של תאריך 1">
            <a:extLst>
              <a:ext uri="{FF2B5EF4-FFF2-40B4-BE49-F238E27FC236}">
                <a16:creationId xmlns:a16="http://schemas.microsoft.com/office/drawing/2014/main" id="{A9CE096F-AAF2-BD91-27F9-7F24D5879453}"/>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96204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38331" cy="374015"/>
          </a:xfrm>
        </p:spPr>
        <p:txBody>
          <a:bodyPr/>
          <a:lstStyle/>
          <a:p>
            <a:pPr>
              <a:defRPr/>
            </a:pPr>
            <a:fld id="{9AF42FAA-D9B7-4A81-A698-476EABF34C29}" type="slidenum">
              <a:rPr lang="he-IL" b="1" smtClean="0">
                <a:solidFill>
                  <a:schemeClr val="tx1"/>
                </a:solidFill>
              </a:rPr>
              <a:pPr>
                <a:defRPr/>
              </a:pPr>
              <a:t>23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689111" y="506592"/>
            <a:ext cx="9700667"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training and testing datasets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3" name="תיבת טקסט 2">
            <a:extLst>
              <a:ext uri="{FF2B5EF4-FFF2-40B4-BE49-F238E27FC236}">
                <a16:creationId xmlns:a16="http://schemas.microsoft.com/office/drawing/2014/main" id="{EF09B8AF-2F03-E6C3-B80D-2814D182BFF4}"/>
              </a:ext>
            </a:extLst>
          </p:cNvPr>
          <p:cNvSpPr txBox="1"/>
          <p:nvPr/>
        </p:nvSpPr>
        <p:spPr>
          <a:xfrm>
            <a:off x="702036" y="1594226"/>
            <a:ext cx="11290260" cy="2677656"/>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In machine learning, it is common practice to split the dataset into two parts: training and testing datasets. </a:t>
            </a:r>
          </a:p>
          <a:p>
            <a:pPr marL="285750" indent="-285750" algn="l" rtl="0">
              <a:buFont typeface="Wingdings" panose="05000000000000000000" pitchFamily="2" charset="2"/>
              <a:buChar char="v"/>
            </a:pPr>
            <a:r>
              <a:rPr lang="en-US" sz="2800" dirty="0"/>
              <a:t>The training dataset is used to fit the model, i.e., to learn the relationship between the input data and output labels. </a:t>
            </a:r>
          </a:p>
          <a:p>
            <a:pPr marL="285750" indent="-285750" algn="l" rtl="0">
              <a:buFont typeface="Wingdings" panose="05000000000000000000" pitchFamily="2" charset="2"/>
              <a:buChar char="v"/>
            </a:pPr>
            <a:r>
              <a:rPr lang="en-US" sz="2800" dirty="0"/>
              <a:t> The testing dataset, on the other hand, is used to evaluate the performance of the trained model on new, unseen data</a:t>
            </a:r>
          </a:p>
        </p:txBody>
      </p:sp>
      <p:pic>
        <p:nvPicPr>
          <p:cNvPr id="2050" name="Picture 2" descr="Train and Test datasets in Machine Learning - Javatpoint">
            <a:extLst>
              <a:ext uri="{FF2B5EF4-FFF2-40B4-BE49-F238E27FC236}">
                <a16:creationId xmlns:a16="http://schemas.microsoft.com/office/drawing/2014/main" id="{1ADE69EA-4BFA-6259-1E98-122DEB515B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994" y="4480818"/>
            <a:ext cx="10106255" cy="1521800"/>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של תאריך 1">
            <a:extLst>
              <a:ext uri="{FF2B5EF4-FFF2-40B4-BE49-F238E27FC236}">
                <a16:creationId xmlns:a16="http://schemas.microsoft.com/office/drawing/2014/main" id="{2D335BCD-0E3B-301D-C29A-EDD66ABE235B}"/>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472220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מלבן 17">
            <a:extLst>
              <a:ext uri="{FF2B5EF4-FFF2-40B4-BE49-F238E27FC236}">
                <a16:creationId xmlns:a16="http://schemas.microsoft.com/office/drawing/2014/main" id="{1765D7AC-F56C-EC23-F114-4B7AF8B20DCC}"/>
              </a:ext>
            </a:extLst>
          </p:cNvPr>
          <p:cNvSpPr/>
          <p:nvPr/>
        </p:nvSpPr>
        <p:spPr>
          <a:xfrm>
            <a:off x="9229935" y="3130445"/>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 store them with malicious or benign tag</a:t>
            </a:r>
            <a:endParaRPr lang="he-IL" sz="2800" b="1" dirty="0"/>
          </a:p>
          <a:p>
            <a:pPr algn="ctr"/>
            <a:endParaRPr lang="he-IL" dirty="0"/>
          </a:p>
        </p:txBody>
      </p:sp>
      <p:pic>
        <p:nvPicPr>
          <p:cNvPr id="19" name="Picture 2" descr="What are Custom Android ROMs and How to Install Them on Your Phone?">
            <a:extLst>
              <a:ext uri="{FF2B5EF4-FFF2-40B4-BE49-F238E27FC236}">
                <a16:creationId xmlns:a16="http://schemas.microsoft.com/office/drawing/2014/main" id="{7FD2EA5A-EE7F-9605-8B0F-106D3D3CB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9118175" y="2096812"/>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20" name="מלבן 19">
            <a:extLst>
              <a:ext uri="{FF2B5EF4-FFF2-40B4-BE49-F238E27FC236}">
                <a16:creationId xmlns:a16="http://schemas.microsoft.com/office/drawing/2014/main" id="{5D78CDBF-1208-11DA-A485-D6864069B649}"/>
              </a:ext>
            </a:extLst>
          </p:cNvPr>
          <p:cNvSpPr/>
          <p:nvPr/>
        </p:nvSpPr>
        <p:spPr>
          <a:xfrm>
            <a:off x="9229935" y="5429638"/>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מלבן 21">
            <a:extLst>
              <a:ext uri="{FF2B5EF4-FFF2-40B4-BE49-F238E27FC236}">
                <a16:creationId xmlns:a16="http://schemas.microsoft.com/office/drawing/2014/main" id="{B4ADF338-9835-2FEF-6663-9BDCC3969C66}"/>
              </a:ext>
            </a:extLst>
          </p:cNvPr>
          <p:cNvSpPr/>
          <p:nvPr/>
        </p:nvSpPr>
        <p:spPr>
          <a:xfrm>
            <a:off x="11049418" y="5408638"/>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85659" cy="374015"/>
          </a:xfrm>
        </p:spPr>
        <p:txBody>
          <a:bodyPr/>
          <a:lstStyle/>
          <a:p>
            <a:pPr>
              <a:defRPr/>
            </a:pPr>
            <a:fld id="{9AF42FAA-D9B7-4A81-A698-476EABF34C29}" type="slidenum">
              <a:rPr lang="he-IL" b="1" smtClean="0">
                <a:solidFill>
                  <a:schemeClr val="tx1"/>
                </a:solidFill>
              </a:rPr>
              <a:pPr>
                <a:defRPr/>
              </a:pPr>
              <a:t>24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101707" y="122809"/>
            <a:ext cx="901734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summarize how the classifier works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לבן 10">
            <a:extLst>
              <a:ext uri="{FF2B5EF4-FFF2-40B4-BE49-F238E27FC236}">
                <a16:creationId xmlns:a16="http://schemas.microsoft.com/office/drawing/2014/main" id="{DE5D6B02-3F55-612D-5631-7414CCD4C7B6}"/>
              </a:ext>
            </a:extLst>
          </p:cNvPr>
          <p:cNvSpPr/>
          <p:nvPr/>
        </p:nvSpPr>
        <p:spPr>
          <a:xfrm>
            <a:off x="502498" y="2878754"/>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zip APKS</a:t>
            </a:r>
          </a:p>
          <a:p>
            <a:pPr algn="ctr" rtl="0"/>
            <a:r>
              <a:rPr lang="en-US" sz="2800" b="1" dirty="0"/>
              <a:t>(training)</a:t>
            </a:r>
          </a:p>
          <a:p>
            <a:pPr algn="ctr"/>
            <a:endParaRPr lang="he-IL" dirty="0"/>
          </a:p>
        </p:txBody>
      </p:sp>
      <p:pic>
        <p:nvPicPr>
          <p:cNvPr id="1034" name="Picture 2" descr="What are Custom Android ROMs and How to Install Them on Your Phone?">
            <a:extLst>
              <a:ext uri="{FF2B5EF4-FFF2-40B4-BE49-F238E27FC236}">
                <a16:creationId xmlns:a16="http://schemas.microsoft.com/office/drawing/2014/main" id="{01195AB3-9B27-608E-45C4-A30B4ECC5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390738" y="1845121"/>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041" name="מלבן 1040">
            <a:extLst>
              <a:ext uri="{FF2B5EF4-FFF2-40B4-BE49-F238E27FC236}">
                <a16:creationId xmlns:a16="http://schemas.microsoft.com/office/drawing/2014/main" id="{CCE6FC3F-8753-CA31-8075-70AD2A8286E2}"/>
              </a:ext>
            </a:extLst>
          </p:cNvPr>
          <p:cNvSpPr/>
          <p:nvPr/>
        </p:nvSpPr>
        <p:spPr>
          <a:xfrm>
            <a:off x="502498" y="5177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82" name="מציין מיקום של תאריך 1">
            <a:extLst>
              <a:ext uri="{FF2B5EF4-FFF2-40B4-BE49-F238E27FC236}">
                <a16:creationId xmlns:a16="http://schemas.microsoft.com/office/drawing/2014/main" id="{D0CDE2CF-2656-1F46-BDB1-FC9D6EE83E35}"/>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3" name="מלבן 2">
            <a:extLst>
              <a:ext uri="{FF2B5EF4-FFF2-40B4-BE49-F238E27FC236}">
                <a16:creationId xmlns:a16="http://schemas.microsoft.com/office/drawing/2014/main" id="{CDB48C41-39D5-70C0-7AB9-F7F6F3DB7506}"/>
              </a:ext>
            </a:extLst>
          </p:cNvPr>
          <p:cNvSpPr/>
          <p:nvPr/>
        </p:nvSpPr>
        <p:spPr>
          <a:xfrm>
            <a:off x="2321981" y="5156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מלבן 8">
            <a:extLst>
              <a:ext uri="{FF2B5EF4-FFF2-40B4-BE49-F238E27FC236}">
                <a16:creationId xmlns:a16="http://schemas.microsoft.com/office/drawing/2014/main" id="{A84D8086-D2FE-0DF9-7591-35CD42D71024}"/>
              </a:ext>
            </a:extLst>
          </p:cNvPr>
          <p:cNvSpPr/>
          <p:nvPr/>
        </p:nvSpPr>
        <p:spPr>
          <a:xfrm>
            <a:off x="3390183" y="297643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Unzip APKS</a:t>
            </a:r>
          </a:p>
          <a:p>
            <a:pPr algn="ctr"/>
            <a:endParaRPr lang="he-IL" dirty="0"/>
          </a:p>
        </p:txBody>
      </p:sp>
      <p:pic>
        <p:nvPicPr>
          <p:cNvPr id="10" name="Picture 2" descr="What are Custom Android ROMs and How to Install Them on Your Phone?">
            <a:extLst>
              <a:ext uri="{FF2B5EF4-FFF2-40B4-BE49-F238E27FC236}">
                <a16:creationId xmlns:a16="http://schemas.microsoft.com/office/drawing/2014/main" id="{FFCE32BD-45B0-B309-8C34-4A2559582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3278423" y="194280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2" name="מלבן 11">
            <a:extLst>
              <a:ext uri="{FF2B5EF4-FFF2-40B4-BE49-F238E27FC236}">
                <a16:creationId xmlns:a16="http://schemas.microsoft.com/office/drawing/2014/main" id="{E4228C42-8ACB-A4C5-355F-481BE0020C33}"/>
              </a:ext>
            </a:extLst>
          </p:cNvPr>
          <p:cNvSpPr/>
          <p:nvPr/>
        </p:nvSpPr>
        <p:spPr>
          <a:xfrm>
            <a:off x="3390183" y="5275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מלבן 12">
            <a:extLst>
              <a:ext uri="{FF2B5EF4-FFF2-40B4-BE49-F238E27FC236}">
                <a16:creationId xmlns:a16="http://schemas.microsoft.com/office/drawing/2014/main" id="{FFA06515-5946-E421-18BB-170479E18445}"/>
              </a:ext>
            </a:extLst>
          </p:cNvPr>
          <p:cNvSpPr/>
          <p:nvPr/>
        </p:nvSpPr>
        <p:spPr>
          <a:xfrm>
            <a:off x="5209666" y="5254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מלבן 13">
            <a:extLst>
              <a:ext uri="{FF2B5EF4-FFF2-40B4-BE49-F238E27FC236}">
                <a16:creationId xmlns:a16="http://schemas.microsoft.com/office/drawing/2014/main" id="{A98396D1-90BE-428F-FFEA-D1C806EB033B}"/>
              </a:ext>
            </a:extLst>
          </p:cNvPr>
          <p:cNvSpPr/>
          <p:nvPr/>
        </p:nvSpPr>
        <p:spPr>
          <a:xfrm>
            <a:off x="6222275" y="298389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Collect </a:t>
            </a:r>
            <a:r>
              <a:rPr lang="en-US" sz="2800" b="1" dirty="0" err="1"/>
              <a:t>dex</a:t>
            </a:r>
            <a:r>
              <a:rPr lang="en-US" sz="2800" b="1" dirty="0"/>
              <a:t> files from each APK </a:t>
            </a:r>
            <a:endParaRPr lang="he-IL" sz="2800" b="1" dirty="0"/>
          </a:p>
          <a:p>
            <a:pPr algn="ctr"/>
            <a:endParaRPr lang="he-IL" dirty="0"/>
          </a:p>
        </p:txBody>
      </p:sp>
      <p:pic>
        <p:nvPicPr>
          <p:cNvPr id="15" name="Picture 2" descr="What are Custom Android ROMs and How to Install Them on Your Phone?">
            <a:extLst>
              <a:ext uri="{FF2B5EF4-FFF2-40B4-BE49-F238E27FC236}">
                <a16:creationId xmlns:a16="http://schemas.microsoft.com/office/drawing/2014/main" id="{5C359A6C-AAF2-D37A-7E7E-7B707765AC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6110515" y="195026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6" name="מלבן 15">
            <a:extLst>
              <a:ext uri="{FF2B5EF4-FFF2-40B4-BE49-F238E27FC236}">
                <a16:creationId xmlns:a16="http://schemas.microsoft.com/office/drawing/2014/main" id="{DA880BFB-DAB4-1C52-98DE-A8896AA66593}"/>
              </a:ext>
            </a:extLst>
          </p:cNvPr>
          <p:cNvSpPr/>
          <p:nvPr/>
        </p:nvSpPr>
        <p:spPr>
          <a:xfrm>
            <a:off x="6222275" y="5283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מלבן 16">
            <a:extLst>
              <a:ext uri="{FF2B5EF4-FFF2-40B4-BE49-F238E27FC236}">
                <a16:creationId xmlns:a16="http://schemas.microsoft.com/office/drawing/2014/main" id="{F1D67E55-455A-DB9A-E077-ED377DED5A3F}"/>
              </a:ext>
            </a:extLst>
          </p:cNvPr>
          <p:cNvSpPr/>
          <p:nvPr/>
        </p:nvSpPr>
        <p:spPr>
          <a:xfrm>
            <a:off x="8041758" y="5262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23" name="מחבר חץ ישר 22">
            <a:extLst>
              <a:ext uri="{FF2B5EF4-FFF2-40B4-BE49-F238E27FC236}">
                <a16:creationId xmlns:a16="http://schemas.microsoft.com/office/drawing/2014/main" id="{2619FF7A-A3A3-A678-467C-0BC95F9E56B3}"/>
              </a:ext>
            </a:extLst>
          </p:cNvPr>
          <p:cNvCxnSpPr>
            <a:cxnSpLocks/>
          </p:cNvCxnSpPr>
          <p:nvPr/>
        </p:nvCxnSpPr>
        <p:spPr>
          <a:xfrm>
            <a:off x="2651760"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מחבר חץ ישר 24">
            <a:extLst>
              <a:ext uri="{FF2B5EF4-FFF2-40B4-BE49-F238E27FC236}">
                <a16:creationId xmlns:a16="http://schemas.microsoft.com/office/drawing/2014/main" id="{B244A245-A141-2450-0BC5-43A9E858C311}"/>
              </a:ext>
            </a:extLst>
          </p:cNvPr>
          <p:cNvCxnSpPr>
            <a:cxnSpLocks/>
          </p:cNvCxnSpPr>
          <p:nvPr/>
        </p:nvCxnSpPr>
        <p:spPr>
          <a:xfrm>
            <a:off x="5539445" y="3986747"/>
            <a:ext cx="57107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 name="מחבר חץ ישר 25">
            <a:extLst>
              <a:ext uri="{FF2B5EF4-FFF2-40B4-BE49-F238E27FC236}">
                <a16:creationId xmlns:a16="http://schemas.microsoft.com/office/drawing/2014/main" id="{80D0F3D1-5374-54B2-836D-B6E6EE2AA7F9}"/>
              </a:ext>
            </a:extLst>
          </p:cNvPr>
          <p:cNvCxnSpPr>
            <a:cxnSpLocks/>
          </p:cNvCxnSpPr>
          <p:nvPr/>
        </p:nvCxnSpPr>
        <p:spPr>
          <a:xfrm>
            <a:off x="8379752"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8" name="מחבר חץ ישר 27">
            <a:extLst>
              <a:ext uri="{FF2B5EF4-FFF2-40B4-BE49-F238E27FC236}">
                <a16:creationId xmlns:a16="http://schemas.microsoft.com/office/drawing/2014/main" id="{ABA8C6D6-2AE7-AADC-3D91-6D87A707D0A2}"/>
              </a:ext>
            </a:extLst>
          </p:cNvPr>
          <p:cNvCxnSpPr>
            <a:cxnSpLocks/>
          </p:cNvCxnSpPr>
          <p:nvPr/>
        </p:nvCxnSpPr>
        <p:spPr>
          <a:xfrm>
            <a:off x="11379197" y="4118827"/>
            <a:ext cx="69596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15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85659" cy="374015"/>
          </a:xfrm>
        </p:spPr>
        <p:txBody>
          <a:bodyPr/>
          <a:lstStyle/>
          <a:p>
            <a:pPr>
              <a:defRPr/>
            </a:pPr>
            <a:fld id="{9AF42FAA-D9B7-4A81-A698-476EABF34C29}" type="slidenum">
              <a:rPr lang="he-IL" b="1" smtClean="0">
                <a:solidFill>
                  <a:schemeClr val="tx1"/>
                </a:solidFill>
              </a:rPr>
              <a:pPr>
                <a:defRPr/>
              </a:pPr>
              <a:t>25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084270" y="82464"/>
            <a:ext cx="901734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summarize how the classifier works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לבן 10">
            <a:extLst>
              <a:ext uri="{FF2B5EF4-FFF2-40B4-BE49-F238E27FC236}">
                <a16:creationId xmlns:a16="http://schemas.microsoft.com/office/drawing/2014/main" id="{DE5D6B02-3F55-612D-5631-7414CCD4C7B6}"/>
              </a:ext>
            </a:extLst>
          </p:cNvPr>
          <p:cNvSpPr/>
          <p:nvPr/>
        </p:nvSpPr>
        <p:spPr>
          <a:xfrm>
            <a:off x="502498" y="2878754"/>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i="0" dirty="0">
                <a:effectLst/>
              </a:rPr>
              <a:t>Create xml of the </a:t>
            </a:r>
            <a:r>
              <a:rPr lang="en-US" sz="2800" b="1" i="0" dirty="0" err="1">
                <a:effectLst/>
              </a:rPr>
              <a:t>dex</a:t>
            </a:r>
            <a:r>
              <a:rPr lang="en-US" sz="2800" b="1" i="0" dirty="0">
                <a:effectLst/>
              </a:rPr>
              <a:t> files using </a:t>
            </a:r>
            <a:r>
              <a:rPr lang="en-US" sz="2800" b="1" i="0" dirty="0" err="1">
                <a:effectLst/>
              </a:rPr>
              <a:t>Dexdump</a:t>
            </a:r>
            <a:r>
              <a:rPr lang="en-US" sz="2800" b="1" i="0" dirty="0">
                <a:effectLst/>
              </a:rPr>
              <a:t> utility</a:t>
            </a:r>
          </a:p>
          <a:p>
            <a:pPr algn="ctr"/>
            <a:endParaRPr lang="he-IL" dirty="0"/>
          </a:p>
        </p:txBody>
      </p:sp>
      <p:pic>
        <p:nvPicPr>
          <p:cNvPr id="1034" name="Picture 2" descr="What are Custom Android ROMs and How to Install Them on Your Phone?">
            <a:extLst>
              <a:ext uri="{FF2B5EF4-FFF2-40B4-BE49-F238E27FC236}">
                <a16:creationId xmlns:a16="http://schemas.microsoft.com/office/drawing/2014/main" id="{01195AB3-9B27-608E-45C4-A30B4ECC5A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b="38741"/>
          <a:stretch/>
        </p:blipFill>
        <p:spPr bwMode="auto">
          <a:xfrm>
            <a:off x="390738" y="1845121"/>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041" name="מלבן 1040">
            <a:extLst>
              <a:ext uri="{FF2B5EF4-FFF2-40B4-BE49-F238E27FC236}">
                <a16:creationId xmlns:a16="http://schemas.microsoft.com/office/drawing/2014/main" id="{CCE6FC3F-8753-CA31-8075-70AD2A8286E2}"/>
              </a:ext>
            </a:extLst>
          </p:cNvPr>
          <p:cNvSpPr/>
          <p:nvPr/>
        </p:nvSpPr>
        <p:spPr>
          <a:xfrm>
            <a:off x="502498" y="5177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82" name="מציין מיקום של תאריך 1">
            <a:extLst>
              <a:ext uri="{FF2B5EF4-FFF2-40B4-BE49-F238E27FC236}">
                <a16:creationId xmlns:a16="http://schemas.microsoft.com/office/drawing/2014/main" id="{D0CDE2CF-2656-1F46-BDB1-FC9D6EE83E35}"/>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3" name="מלבן 2">
            <a:extLst>
              <a:ext uri="{FF2B5EF4-FFF2-40B4-BE49-F238E27FC236}">
                <a16:creationId xmlns:a16="http://schemas.microsoft.com/office/drawing/2014/main" id="{CDB48C41-39D5-70C0-7AB9-F7F6F3DB7506}"/>
              </a:ext>
            </a:extLst>
          </p:cNvPr>
          <p:cNvSpPr/>
          <p:nvPr/>
        </p:nvSpPr>
        <p:spPr>
          <a:xfrm>
            <a:off x="2321981" y="5156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מלבן 8">
            <a:extLst>
              <a:ext uri="{FF2B5EF4-FFF2-40B4-BE49-F238E27FC236}">
                <a16:creationId xmlns:a16="http://schemas.microsoft.com/office/drawing/2014/main" id="{A84D8086-D2FE-0DF9-7591-35CD42D71024}"/>
              </a:ext>
            </a:extLst>
          </p:cNvPr>
          <p:cNvSpPr/>
          <p:nvPr/>
        </p:nvSpPr>
        <p:spPr>
          <a:xfrm>
            <a:off x="3390183" y="297643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a:r>
              <a:rPr lang="en-US" sz="2800" b="1" i="0" dirty="0">
                <a:effectLst/>
              </a:rPr>
              <a:t>Create csv file of label and text of </a:t>
            </a:r>
            <a:r>
              <a:rPr lang="en-US" sz="2800" b="1" i="0" dirty="0" err="1">
                <a:effectLst/>
              </a:rPr>
              <a:t>dex</a:t>
            </a:r>
            <a:r>
              <a:rPr lang="en-US" sz="2800" b="1" i="0" dirty="0">
                <a:effectLst/>
              </a:rPr>
              <a:t> dumps</a:t>
            </a:r>
          </a:p>
          <a:p>
            <a:pPr algn="ctr"/>
            <a:endParaRPr lang="he-IL" dirty="0"/>
          </a:p>
        </p:txBody>
      </p:sp>
      <p:pic>
        <p:nvPicPr>
          <p:cNvPr id="10" name="Picture 2" descr="What are Custom Android ROMs and How to Install Them on Your Phone?">
            <a:extLst>
              <a:ext uri="{FF2B5EF4-FFF2-40B4-BE49-F238E27FC236}">
                <a16:creationId xmlns:a16="http://schemas.microsoft.com/office/drawing/2014/main" id="{FFCE32BD-45B0-B309-8C34-4A25595824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b="38741"/>
          <a:stretch/>
        </p:blipFill>
        <p:spPr bwMode="auto">
          <a:xfrm>
            <a:off x="3278423" y="194280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2" name="מלבן 11">
            <a:extLst>
              <a:ext uri="{FF2B5EF4-FFF2-40B4-BE49-F238E27FC236}">
                <a16:creationId xmlns:a16="http://schemas.microsoft.com/office/drawing/2014/main" id="{E4228C42-8ACB-A4C5-355F-481BE0020C33}"/>
              </a:ext>
            </a:extLst>
          </p:cNvPr>
          <p:cNvSpPr/>
          <p:nvPr/>
        </p:nvSpPr>
        <p:spPr>
          <a:xfrm>
            <a:off x="3390183" y="5275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מלבן 12">
            <a:extLst>
              <a:ext uri="{FF2B5EF4-FFF2-40B4-BE49-F238E27FC236}">
                <a16:creationId xmlns:a16="http://schemas.microsoft.com/office/drawing/2014/main" id="{FFA06515-5946-E421-18BB-170479E18445}"/>
              </a:ext>
            </a:extLst>
          </p:cNvPr>
          <p:cNvSpPr/>
          <p:nvPr/>
        </p:nvSpPr>
        <p:spPr>
          <a:xfrm>
            <a:off x="5209666" y="5254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מלבן 13">
            <a:extLst>
              <a:ext uri="{FF2B5EF4-FFF2-40B4-BE49-F238E27FC236}">
                <a16:creationId xmlns:a16="http://schemas.microsoft.com/office/drawing/2014/main" id="{A98396D1-90BE-428F-FFEA-D1C806EB033B}"/>
              </a:ext>
            </a:extLst>
          </p:cNvPr>
          <p:cNvSpPr/>
          <p:nvPr/>
        </p:nvSpPr>
        <p:spPr>
          <a:xfrm>
            <a:off x="6222275" y="298389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a:r>
              <a:rPr lang="fr-FR" sz="2400" b="1" i="0" dirty="0">
                <a:effectLst/>
              </a:rPr>
              <a:t>Train document </a:t>
            </a:r>
            <a:r>
              <a:rPr lang="fr-FR" sz="2400" b="1" i="0" dirty="0" err="1">
                <a:effectLst/>
              </a:rPr>
              <a:t>vectors</a:t>
            </a:r>
            <a:r>
              <a:rPr lang="fr-FR" sz="2400" b="1" i="0" dirty="0">
                <a:effectLst/>
              </a:rPr>
              <a:t> on csv</a:t>
            </a:r>
            <a:endParaRPr lang="he-IL" sz="2400" b="1" dirty="0"/>
          </a:p>
          <a:p>
            <a:pPr algn="ctr"/>
            <a:endParaRPr lang="he-IL" dirty="0"/>
          </a:p>
        </p:txBody>
      </p:sp>
      <p:pic>
        <p:nvPicPr>
          <p:cNvPr id="15" name="Picture 2" descr="What are Custom Android ROMs and How to Install Them on Your Phone?">
            <a:extLst>
              <a:ext uri="{FF2B5EF4-FFF2-40B4-BE49-F238E27FC236}">
                <a16:creationId xmlns:a16="http://schemas.microsoft.com/office/drawing/2014/main" id="{5C359A6C-AAF2-D37A-7E7E-7B707765AC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b="38741"/>
          <a:stretch/>
        </p:blipFill>
        <p:spPr bwMode="auto">
          <a:xfrm>
            <a:off x="6110515" y="195026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6" name="מלבן 15">
            <a:extLst>
              <a:ext uri="{FF2B5EF4-FFF2-40B4-BE49-F238E27FC236}">
                <a16:creationId xmlns:a16="http://schemas.microsoft.com/office/drawing/2014/main" id="{DA880BFB-DAB4-1C52-98DE-A8896AA66593}"/>
              </a:ext>
            </a:extLst>
          </p:cNvPr>
          <p:cNvSpPr/>
          <p:nvPr/>
        </p:nvSpPr>
        <p:spPr>
          <a:xfrm>
            <a:off x="6222275" y="5283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מלבן 16">
            <a:extLst>
              <a:ext uri="{FF2B5EF4-FFF2-40B4-BE49-F238E27FC236}">
                <a16:creationId xmlns:a16="http://schemas.microsoft.com/office/drawing/2014/main" id="{F1D67E55-455A-DB9A-E077-ED377DED5A3F}"/>
              </a:ext>
            </a:extLst>
          </p:cNvPr>
          <p:cNvSpPr/>
          <p:nvPr/>
        </p:nvSpPr>
        <p:spPr>
          <a:xfrm>
            <a:off x="8041758" y="5262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23" name="מחבר חץ ישר 22">
            <a:extLst>
              <a:ext uri="{FF2B5EF4-FFF2-40B4-BE49-F238E27FC236}">
                <a16:creationId xmlns:a16="http://schemas.microsoft.com/office/drawing/2014/main" id="{2619FF7A-A3A3-A678-467C-0BC95F9E56B3}"/>
              </a:ext>
            </a:extLst>
          </p:cNvPr>
          <p:cNvCxnSpPr>
            <a:cxnSpLocks/>
          </p:cNvCxnSpPr>
          <p:nvPr/>
        </p:nvCxnSpPr>
        <p:spPr>
          <a:xfrm>
            <a:off x="2651760"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מחבר חץ ישר 24">
            <a:extLst>
              <a:ext uri="{FF2B5EF4-FFF2-40B4-BE49-F238E27FC236}">
                <a16:creationId xmlns:a16="http://schemas.microsoft.com/office/drawing/2014/main" id="{B244A245-A141-2450-0BC5-43A9E858C311}"/>
              </a:ext>
            </a:extLst>
          </p:cNvPr>
          <p:cNvCxnSpPr>
            <a:cxnSpLocks/>
          </p:cNvCxnSpPr>
          <p:nvPr/>
        </p:nvCxnSpPr>
        <p:spPr>
          <a:xfrm>
            <a:off x="5539445" y="3986747"/>
            <a:ext cx="57107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 name="מחבר חץ ישר 25">
            <a:extLst>
              <a:ext uri="{FF2B5EF4-FFF2-40B4-BE49-F238E27FC236}">
                <a16:creationId xmlns:a16="http://schemas.microsoft.com/office/drawing/2014/main" id="{80D0F3D1-5374-54B2-836D-B6E6EE2AA7F9}"/>
              </a:ext>
            </a:extLst>
          </p:cNvPr>
          <p:cNvCxnSpPr>
            <a:cxnSpLocks/>
          </p:cNvCxnSpPr>
          <p:nvPr/>
        </p:nvCxnSpPr>
        <p:spPr>
          <a:xfrm>
            <a:off x="8379752"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4" name="מלבן 23">
            <a:extLst>
              <a:ext uri="{FF2B5EF4-FFF2-40B4-BE49-F238E27FC236}">
                <a16:creationId xmlns:a16="http://schemas.microsoft.com/office/drawing/2014/main" id="{0E605F21-3FB6-95A5-C47B-B494BACD8598}"/>
              </a:ext>
            </a:extLst>
          </p:cNvPr>
          <p:cNvSpPr/>
          <p:nvPr/>
        </p:nvSpPr>
        <p:spPr>
          <a:xfrm>
            <a:off x="9126390" y="3080457"/>
            <a:ext cx="2781351" cy="1938992"/>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ln w="0"/>
                <a:solidFill>
                  <a:schemeClr val="tx1"/>
                </a:solidFill>
                <a:effectLst>
                  <a:reflection blurRad="6350" stA="53000" endA="300" endPos="35500" dir="5400000" sy="-90000" algn="bl" rotWithShape="0"/>
                </a:effectLst>
              </a:rPr>
              <a:t>Word2Vec </a:t>
            </a:r>
          </a:p>
          <a:p>
            <a:pPr algn="ctr"/>
            <a:r>
              <a:rPr lang="en-US" sz="2800" b="1" dirty="0">
                <a:ln w="0"/>
                <a:solidFill>
                  <a:schemeClr val="tx1"/>
                </a:solidFill>
                <a:effectLst>
                  <a:reflection blurRad="6350" stA="53000" endA="300" endPos="35500" dir="5400000" sy="-90000" algn="bl" rotWithShape="0"/>
                </a:effectLst>
              </a:rPr>
              <a:t>algorithm</a:t>
            </a:r>
          </a:p>
        </p:txBody>
      </p:sp>
      <p:cxnSp>
        <p:nvCxnSpPr>
          <p:cNvPr id="27" name="מחבר חץ ישר 26">
            <a:extLst>
              <a:ext uri="{FF2B5EF4-FFF2-40B4-BE49-F238E27FC236}">
                <a16:creationId xmlns:a16="http://schemas.microsoft.com/office/drawing/2014/main" id="{92A2C83B-1BE0-7CDC-097B-92E276FFF914}"/>
              </a:ext>
            </a:extLst>
          </p:cNvPr>
          <p:cNvCxnSpPr>
            <a:cxnSpLocks/>
          </p:cNvCxnSpPr>
          <p:nvPr/>
        </p:nvCxnSpPr>
        <p:spPr>
          <a:xfrm>
            <a:off x="116839" y="4011094"/>
            <a:ext cx="38565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9141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85659" cy="374015"/>
          </a:xfrm>
        </p:spPr>
        <p:txBody>
          <a:bodyPr/>
          <a:lstStyle/>
          <a:p>
            <a:pPr>
              <a:defRPr/>
            </a:pPr>
            <a:fld id="{9AF42FAA-D9B7-4A81-A698-476EABF34C29}" type="slidenum">
              <a:rPr lang="he-IL" b="1" smtClean="0">
                <a:solidFill>
                  <a:schemeClr val="tx1"/>
                </a:solidFill>
              </a:rPr>
              <a:pPr>
                <a:defRPr/>
              </a:pPr>
              <a:t>26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101707" y="122809"/>
            <a:ext cx="901734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summarize how the classifier works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049" name="תמונה 1048">
            <a:extLst>
              <a:ext uri="{FF2B5EF4-FFF2-40B4-BE49-F238E27FC236}">
                <a16:creationId xmlns:a16="http://schemas.microsoft.com/office/drawing/2014/main" id="{DC63EE00-406F-F466-EFAE-55D4FB1D4179}"/>
              </a:ext>
            </a:extLst>
          </p:cNvPr>
          <p:cNvPicPr>
            <a:picLocks noChangeAspect="1"/>
          </p:cNvPicPr>
          <p:nvPr/>
        </p:nvPicPr>
        <p:blipFill rotWithShape="1">
          <a:blip r:embed="rId7"/>
          <a:srcRect l="1800" t="16593" r="84381"/>
          <a:stretch/>
        </p:blipFill>
        <p:spPr>
          <a:xfrm>
            <a:off x="9783351" y="2195659"/>
            <a:ext cx="1690456" cy="3275206"/>
          </a:xfrm>
          <a:prstGeom prst="rect">
            <a:avLst/>
          </a:prstGeom>
        </p:spPr>
      </p:pic>
      <p:sp>
        <p:nvSpPr>
          <p:cNvPr id="1050" name="מלבן 1049">
            <a:extLst>
              <a:ext uri="{FF2B5EF4-FFF2-40B4-BE49-F238E27FC236}">
                <a16:creationId xmlns:a16="http://schemas.microsoft.com/office/drawing/2014/main" id="{9DACCB49-3FA5-0830-3488-FB6CB26C1BE4}"/>
              </a:ext>
            </a:extLst>
          </p:cNvPr>
          <p:cNvSpPr/>
          <p:nvPr/>
        </p:nvSpPr>
        <p:spPr>
          <a:xfrm>
            <a:off x="5539445" y="3114290"/>
            <a:ext cx="2471907" cy="1471000"/>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ln w="0"/>
                <a:solidFill>
                  <a:schemeClr val="tx1"/>
                </a:solidFill>
                <a:effectLst>
                  <a:reflection blurRad="6350" stA="53000" endA="300" endPos="35500" dir="5400000" sy="-90000" algn="bl" rotWithShape="0"/>
                </a:effectLst>
              </a:rPr>
              <a:t>classifier</a:t>
            </a:r>
            <a:endParaRPr lang="he-IL" sz="2800" b="1" dirty="0">
              <a:solidFill>
                <a:schemeClr val="tx1"/>
              </a:solidFill>
            </a:endParaRPr>
          </a:p>
        </p:txBody>
      </p:sp>
      <p:pic>
        <p:nvPicPr>
          <p:cNvPr id="1051" name="תמונה 1050">
            <a:extLst>
              <a:ext uri="{FF2B5EF4-FFF2-40B4-BE49-F238E27FC236}">
                <a16:creationId xmlns:a16="http://schemas.microsoft.com/office/drawing/2014/main" id="{0BB6B266-B0F6-ECC2-B460-9EE8A54781EC}"/>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302192" y="3070568"/>
            <a:ext cx="3003652" cy="1606545"/>
          </a:xfrm>
          <a:prstGeom prst="rect">
            <a:avLst/>
          </a:prstGeom>
        </p:spPr>
      </p:pic>
      <p:cxnSp>
        <p:nvCxnSpPr>
          <p:cNvPr id="1052" name="מחבר חץ ישר 1051">
            <a:extLst>
              <a:ext uri="{FF2B5EF4-FFF2-40B4-BE49-F238E27FC236}">
                <a16:creationId xmlns:a16="http://schemas.microsoft.com/office/drawing/2014/main" id="{9910BB16-B44E-FA9A-9064-67E54FAA4394}"/>
              </a:ext>
            </a:extLst>
          </p:cNvPr>
          <p:cNvCxnSpPr>
            <a:cxnSpLocks/>
            <a:stCxn id="1051" idx="3"/>
            <a:endCxn id="1050" idx="1"/>
          </p:cNvCxnSpPr>
          <p:nvPr/>
        </p:nvCxnSpPr>
        <p:spPr>
          <a:xfrm flipV="1">
            <a:off x="3305844" y="3849790"/>
            <a:ext cx="2233601" cy="240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54" name="מחבר חץ ישר 1053">
            <a:extLst>
              <a:ext uri="{FF2B5EF4-FFF2-40B4-BE49-F238E27FC236}">
                <a16:creationId xmlns:a16="http://schemas.microsoft.com/office/drawing/2014/main" id="{D4919534-1286-8DE4-D29D-6E74AD50D99A}"/>
              </a:ext>
            </a:extLst>
          </p:cNvPr>
          <p:cNvCxnSpPr>
            <a:cxnSpLocks/>
          </p:cNvCxnSpPr>
          <p:nvPr/>
        </p:nvCxnSpPr>
        <p:spPr>
          <a:xfrm flipV="1">
            <a:off x="8075673" y="3094466"/>
            <a:ext cx="1994883" cy="4456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57" name="מחבר חץ ישר 1056">
            <a:extLst>
              <a:ext uri="{FF2B5EF4-FFF2-40B4-BE49-F238E27FC236}">
                <a16:creationId xmlns:a16="http://schemas.microsoft.com/office/drawing/2014/main" id="{95809E5B-A7C5-BA85-F82C-4D742D82EEEF}"/>
              </a:ext>
            </a:extLst>
          </p:cNvPr>
          <p:cNvCxnSpPr>
            <a:cxnSpLocks/>
          </p:cNvCxnSpPr>
          <p:nvPr/>
        </p:nvCxnSpPr>
        <p:spPr>
          <a:xfrm>
            <a:off x="7997607" y="4229024"/>
            <a:ext cx="1938873" cy="50402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64" name="תיבת טקסט 1063">
            <a:extLst>
              <a:ext uri="{FF2B5EF4-FFF2-40B4-BE49-F238E27FC236}">
                <a16:creationId xmlns:a16="http://schemas.microsoft.com/office/drawing/2014/main" id="{1BEC7FAD-95E9-3D75-DD35-1333FDFBA3AB}"/>
              </a:ext>
            </a:extLst>
          </p:cNvPr>
          <p:cNvSpPr txBox="1"/>
          <p:nvPr/>
        </p:nvSpPr>
        <p:spPr>
          <a:xfrm>
            <a:off x="502498" y="2576541"/>
            <a:ext cx="2372325" cy="523220"/>
          </a:xfrm>
          <a:prstGeom prst="rect">
            <a:avLst/>
          </a:prstGeom>
          <a:noFill/>
        </p:spPr>
        <p:txBody>
          <a:bodyPr wrap="square">
            <a:spAutoFit/>
          </a:bodyPr>
          <a:lstStyle/>
          <a:p>
            <a:r>
              <a:rPr lang="en-US" sz="2800" b="1" dirty="0"/>
              <a:t>APKS(testing)</a:t>
            </a:r>
            <a:endParaRPr lang="he-IL" sz="2800" b="1" dirty="0"/>
          </a:p>
        </p:txBody>
      </p:sp>
      <p:sp>
        <p:nvSpPr>
          <p:cNvPr id="1066" name="תיבת טקסט 1065">
            <a:extLst>
              <a:ext uri="{FF2B5EF4-FFF2-40B4-BE49-F238E27FC236}">
                <a16:creationId xmlns:a16="http://schemas.microsoft.com/office/drawing/2014/main" id="{85CFD88F-6DE5-F60B-8150-5130BD61E0C5}"/>
              </a:ext>
            </a:extLst>
          </p:cNvPr>
          <p:cNvSpPr txBox="1"/>
          <p:nvPr/>
        </p:nvSpPr>
        <p:spPr>
          <a:xfrm rot="928464">
            <a:off x="8194151" y="3970949"/>
            <a:ext cx="1714555" cy="523220"/>
          </a:xfrm>
          <a:prstGeom prst="rect">
            <a:avLst/>
          </a:prstGeom>
          <a:noFill/>
        </p:spPr>
        <p:txBody>
          <a:bodyPr wrap="square">
            <a:spAutoFit/>
          </a:bodyPr>
          <a:lstStyle/>
          <a:p>
            <a:r>
              <a:rPr lang="en-US" sz="2800" b="1" dirty="0"/>
              <a:t>malicious</a:t>
            </a:r>
            <a:endParaRPr lang="he-IL" sz="2800" b="1" dirty="0"/>
          </a:p>
        </p:txBody>
      </p:sp>
      <p:sp>
        <p:nvSpPr>
          <p:cNvPr id="1068" name="תיבת טקסט 1067">
            <a:extLst>
              <a:ext uri="{FF2B5EF4-FFF2-40B4-BE49-F238E27FC236}">
                <a16:creationId xmlns:a16="http://schemas.microsoft.com/office/drawing/2014/main" id="{1EE26108-BEA5-4D41-DEDC-1DB6CDA3BED2}"/>
              </a:ext>
            </a:extLst>
          </p:cNvPr>
          <p:cNvSpPr txBox="1"/>
          <p:nvPr/>
        </p:nvSpPr>
        <p:spPr>
          <a:xfrm rot="20862140">
            <a:off x="8022176" y="2988845"/>
            <a:ext cx="1286868" cy="523220"/>
          </a:xfrm>
          <a:prstGeom prst="rect">
            <a:avLst/>
          </a:prstGeom>
          <a:noFill/>
        </p:spPr>
        <p:txBody>
          <a:bodyPr wrap="square">
            <a:spAutoFit/>
          </a:bodyPr>
          <a:lstStyle/>
          <a:p>
            <a:r>
              <a:rPr lang="en-US" sz="2800" b="1" dirty="0"/>
              <a:t>benign</a:t>
            </a:r>
            <a:endParaRPr lang="he-IL" sz="2800" b="1" dirty="0"/>
          </a:p>
        </p:txBody>
      </p:sp>
      <p:sp>
        <p:nvSpPr>
          <p:cNvPr id="1070" name="תיבת טקסט 1069">
            <a:extLst>
              <a:ext uri="{FF2B5EF4-FFF2-40B4-BE49-F238E27FC236}">
                <a16:creationId xmlns:a16="http://schemas.microsoft.com/office/drawing/2014/main" id="{8B7A4E07-75DC-327F-B506-3119CCDE0051}"/>
              </a:ext>
            </a:extLst>
          </p:cNvPr>
          <p:cNvSpPr txBox="1"/>
          <p:nvPr/>
        </p:nvSpPr>
        <p:spPr>
          <a:xfrm>
            <a:off x="3370165" y="2966530"/>
            <a:ext cx="2855445" cy="954107"/>
          </a:xfrm>
          <a:prstGeom prst="rect">
            <a:avLst/>
          </a:prstGeom>
          <a:noFill/>
        </p:spPr>
        <p:txBody>
          <a:bodyPr wrap="square">
            <a:spAutoFit/>
          </a:bodyPr>
          <a:lstStyle/>
          <a:p>
            <a:pPr algn="l" rtl="0"/>
            <a:r>
              <a:rPr lang="en-US" sz="2800" b="1" dirty="0"/>
              <a:t>csv file of </a:t>
            </a:r>
            <a:r>
              <a:rPr lang="en-US" sz="2800" b="1" dirty="0" err="1"/>
              <a:t>dex</a:t>
            </a:r>
            <a:r>
              <a:rPr lang="en-US" sz="2800" b="1" dirty="0"/>
              <a:t> dumps</a:t>
            </a:r>
          </a:p>
        </p:txBody>
      </p:sp>
      <p:sp>
        <p:nvSpPr>
          <p:cNvPr id="1082" name="מציין מיקום של תאריך 1">
            <a:extLst>
              <a:ext uri="{FF2B5EF4-FFF2-40B4-BE49-F238E27FC236}">
                <a16:creationId xmlns:a16="http://schemas.microsoft.com/office/drawing/2014/main" id="{D0CDE2CF-2656-1F46-BDB1-FC9D6EE83E35}"/>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40301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05674" cy="429264"/>
          </a:xfrm>
        </p:spPr>
        <p:txBody>
          <a:bodyPr/>
          <a:lstStyle/>
          <a:p>
            <a:pPr>
              <a:defRPr/>
            </a:pPr>
            <a:fld id="{9AF42FAA-D9B7-4A81-A698-476EABF34C29}" type="slidenum">
              <a:rPr lang="he-IL" b="1" smtClean="0">
                <a:solidFill>
                  <a:schemeClr val="tx1"/>
                </a:solidFill>
              </a:rPr>
              <a:pPr>
                <a:defRPr/>
              </a:pPr>
              <a:t>27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1" name="תמונה 10">
            <a:extLst>
              <a:ext uri="{FF2B5EF4-FFF2-40B4-BE49-F238E27FC236}">
                <a16:creationId xmlns:a16="http://schemas.microsoft.com/office/drawing/2014/main" id="{1EC1A5B9-FD5F-C3B1-692D-7C0F4D8A78EC}"/>
              </a:ext>
            </a:extLst>
          </p:cNvPr>
          <p:cNvPicPr>
            <a:picLocks noChangeAspect="1"/>
          </p:cNvPicPr>
          <p:nvPr/>
        </p:nvPicPr>
        <p:blipFill>
          <a:blip r:embed="rId7"/>
          <a:stretch>
            <a:fillRect/>
          </a:stretch>
        </p:blipFill>
        <p:spPr>
          <a:xfrm>
            <a:off x="854982" y="1481154"/>
            <a:ext cx="10284279" cy="47725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תמונה 11">
            <a:extLst>
              <a:ext uri="{FF2B5EF4-FFF2-40B4-BE49-F238E27FC236}">
                <a16:creationId xmlns:a16="http://schemas.microsoft.com/office/drawing/2014/main" id="{52B5A0C1-A7C3-A9F4-FDE5-B47497A163DA}"/>
              </a:ext>
            </a:extLst>
          </p:cNvPr>
          <p:cNvPicPr>
            <a:picLocks noChangeAspect="1"/>
          </p:cNvPicPr>
          <p:nvPr/>
        </p:nvPicPr>
        <p:blipFill>
          <a:blip r:embed="rId8"/>
          <a:stretch>
            <a:fillRect/>
          </a:stretch>
        </p:blipFill>
        <p:spPr>
          <a:xfrm>
            <a:off x="4031276" y="2174240"/>
            <a:ext cx="2064724" cy="282501"/>
          </a:xfrm>
          <a:prstGeom prst="rect">
            <a:avLst/>
          </a:prstGeom>
        </p:spPr>
      </p:pic>
      <p:sp>
        <p:nvSpPr>
          <p:cNvPr id="14" name="תיבת טקסט 13">
            <a:extLst>
              <a:ext uri="{FF2B5EF4-FFF2-40B4-BE49-F238E27FC236}">
                <a16:creationId xmlns:a16="http://schemas.microsoft.com/office/drawing/2014/main" id="{54E6A14E-D308-DEA8-1D6E-DF1908BA5110}"/>
              </a:ext>
            </a:extLst>
          </p:cNvPr>
          <p:cNvSpPr txBox="1"/>
          <p:nvPr/>
        </p:nvSpPr>
        <p:spPr>
          <a:xfrm>
            <a:off x="2389845" y="200440"/>
            <a:ext cx="6106160" cy="1015663"/>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600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latin typeface="Calibri" panose="020F0502020204030204"/>
              </a:rPr>
              <a:t>The ATTACK</a:t>
            </a:r>
            <a:endParaRPr kumimoji="0" lang="en-US" sz="6000" b="0"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pic>
        <p:nvPicPr>
          <p:cNvPr id="17" name="Picture 2" descr="Android malware hits South Korean mobile banking customers - Payments Cards  &amp; Mobile">
            <a:extLst>
              <a:ext uri="{FF2B5EF4-FFF2-40B4-BE49-F238E27FC236}">
                <a16:creationId xmlns:a16="http://schemas.microsoft.com/office/drawing/2014/main" id="{2166474D-0AA6-F7C5-F47F-16C5AF0BC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311220">
            <a:off x="932100" y="2381548"/>
            <a:ext cx="1625916" cy="12206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מציין מיקום של תאריך 1">
            <a:extLst>
              <a:ext uri="{FF2B5EF4-FFF2-40B4-BE49-F238E27FC236}">
                <a16:creationId xmlns:a16="http://schemas.microsoft.com/office/drawing/2014/main" id="{5767DE55-0651-8346-0677-2BBA0E6BE20E}"/>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4098" name="Picture 2" descr="Google bans 150 dangerous apps; see full list, uninstall now | TechGig">
            <a:extLst>
              <a:ext uri="{FF2B5EF4-FFF2-40B4-BE49-F238E27FC236}">
                <a16:creationId xmlns:a16="http://schemas.microsoft.com/office/drawing/2014/main" id="{E29654CB-9AB4-990F-7C1F-86C806BA76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241876">
            <a:off x="9110225" y="4925452"/>
            <a:ext cx="1788038" cy="997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1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1"/>
            <a:ext cx="465226" cy="374014"/>
          </a:xfrm>
        </p:spPr>
        <p:txBody>
          <a:bodyPr/>
          <a:lstStyle/>
          <a:p>
            <a:pPr>
              <a:defRPr/>
            </a:pPr>
            <a:fld id="{9AF42FAA-D9B7-4A81-A698-476EABF34C29}" type="slidenum">
              <a:rPr lang="he-IL" b="1" smtClean="0">
                <a:solidFill>
                  <a:schemeClr val="tx1"/>
                </a:solidFill>
              </a:rPr>
              <a:pPr>
                <a:defRPr/>
              </a:pPr>
              <a:t>28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27634"/>
            <a:ext cx="8636000" cy="184665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Examples of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3" name="תמונה 2">
            <a:extLst>
              <a:ext uri="{FF2B5EF4-FFF2-40B4-BE49-F238E27FC236}">
                <a16:creationId xmlns:a16="http://schemas.microsoft.com/office/drawing/2014/main" id="{EB0B7D34-FAB2-2ACC-1F1D-5C83BE0E04B2}"/>
              </a:ext>
            </a:extLst>
          </p:cNvPr>
          <p:cNvPicPr>
            <a:picLocks noChangeAspect="1"/>
          </p:cNvPicPr>
          <p:nvPr/>
        </p:nvPicPr>
        <p:blipFill>
          <a:blip r:embed="rId7"/>
          <a:stretch>
            <a:fillRect/>
          </a:stretch>
        </p:blipFill>
        <p:spPr>
          <a:xfrm>
            <a:off x="313369" y="2558060"/>
            <a:ext cx="11565262" cy="3007715"/>
          </a:xfrm>
          <a:prstGeom prst="rect">
            <a:avLst/>
          </a:prstGeom>
        </p:spPr>
      </p:pic>
      <p:sp>
        <p:nvSpPr>
          <p:cNvPr id="12" name="תיבת טקסט 11">
            <a:extLst>
              <a:ext uri="{FF2B5EF4-FFF2-40B4-BE49-F238E27FC236}">
                <a16:creationId xmlns:a16="http://schemas.microsoft.com/office/drawing/2014/main" id="{A12C637D-762C-D2D0-6263-79508A3B83D8}"/>
              </a:ext>
            </a:extLst>
          </p:cNvPr>
          <p:cNvSpPr txBox="1"/>
          <p:nvPr/>
        </p:nvSpPr>
        <p:spPr>
          <a:xfrm>
            <a:off x="434046" y="1505828"/>
            <a:ext cx="11826240" cy="954107"/>
          </a:xfrm>
          <a:prstGeom prst="rect">
            <a:avLst/>
          </a:prstGeom>
          <a:noFill/>
        </p:spPr>
        <p:txBody>
          <a:bodyPr wrap="square">
            <a:spAutoFit/>
          </a:bodyPr>
          <a:lstStyle/>
          <a:p>
            <a:pPr marL="285750" indent="-285750" algn="l" rtl="0">
              <a:buFont typeface="Wingdings" panose="05000000000000000000" pitchFamily="2" charset="2"/>
              <a:buChar char="Ø"/>
            </a:pPr>
            <a:r>
              <a:rPr lang="en-US" sz="2800" dirty="0"/>
              <a:t> image of a panda, the attacker adds perturbation to make the image be recognized as a gibbon.</a:t>
            </a:r>
            <a:endParaRPr lang="he-IL" sz="2800" dirty="0"/>
          </a:p>
        </p:txBody>
      </p:sp>
      <p:sp>
        <p:nvSpPr>
          <p:cNvPr id="18" name="מציין מיקום של תאריך 1">
            <a:extLst>
              <a:ext uri="{FF2B5EF4-FFF2-40B4-BE49-F238E27FC236}">
                <a16:creationId xmlns:a16="http://schemas.microsoft.com/office/drawing/2014/main" id="{76DD0E1D-EF9F-FCDA-AFB6-893D3EBDF96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607733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1"/>
            <a:ext cx="465226" cy="374014"/>
          </a:xfrm>
        </p:spPr>
        <p:txBody>
          <a:bodyPr/>
          <a:lstStyle/>
          <a:p>
            <a:pPr>
              <a:defRPr/>
            </a:pPr>
            <a:fld id="{9AF42FAA-D9B7-4A81-A698-476EABF34C29}" type="slidenum">
              <a:rPr lang="he-IL" b="1" smtClean="0">
                <a:solidFill>
                  <a:schemeClr val="tx1"/>
                </a:solidFill>
              </a:rPr>
              <a:pPr>
                <a:defRPr/>
              </a:pPr>
              <a:t>29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27634"/>
            <a:ext cx="8636000" cy="184665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Examples of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53DC428F-46BA-48A0-81B8-D458F35E9B4F}"/>
              </a:ext>
            </a:extLst>
          </p:cNvPr>
          <p:cNvPicPr>
            <a:picLocks noChangeAspect="1"/>
          </p:cNvPicPr>
          <p:nvPr/>
        </p:nvPicPr>
        <p:blipFill>
          <a:blip r:embed="rId7"/>
          <a:stretch>
            <a:fillRect/>
          </a:stretch>
        </p:blipFill>
        <p:spPr>
          <a:xfrm>
            <a:off x="365760" y="2439634"/>
            <a:ext cx="11541982" cy="3337315"/>
          </a:xfrm>
          <a:prstGeom prst="rect">
            <a:avLst/>
          </a:prstGeom>
        </p:spPr>
      </p:pic>
      <p:sp>
        <p:nvSpPr>
          <p:cNvPr id="15" name="תיבת טקסט 14">
            <a:extLst>
              <a:ext uri="{FF2B5EF4-FFF2-40B4-BE49-F238E27FC236}">
                <a16:creationId xmlns:a16="http://schemas.microsoft.com/office/drawing/2014/main" id="{00DAFD44-DE61-2552-F921-B3E5B1A39869}"/>
              </a:ext>
            </a:extLst>
          </p:cNvPr>
          <p:cNvSpPr txBox="1"/>
          <p:nvPr/>
        </p:nvSpPr>
        <p:spPr>
          <a:xfrm>
            <a:off x="582065" y="1375296"/>
            <a:ext cx="11054080" cy="954107"/>
          </a:xfrm>
          <a:prstGeom prst="rect">
            <a:avLst/>
          </a:prstGeom>
          <a:noFill/>
        </p:spPr>
        <p:txBody>
          <a:bodyPr wrap="square">
            <a:spAutoFit/>
          </a:bodyPr>
          <a:lstStyle/>
          <a:p>
            <a:pPr marL="285750" indent="-285750" algn="l" rtl="0">
              <a:buFont typeface="Wingdings" panose="05000000000000000000" pitchFamily="2" charset="2"/>
              <a:buChar char="Ø"/>
            </a:pPr>
            <a:r>
              <a:rPr lang="en-US" sz="2800" dirty="0"/>
              <a:t> using stickers or paint to create an adversarial stop sign that the vehicle would interpret as a ‘yield’ or other sign.</a:t>
            </a:r>
            <a:endParaRPr lang="he-IL" sz="2800" dirty="0"/>
          </a:p>
        </p:txBody>
      </p:sp>
      <p:sp>
        <p:nvSpPr>
          <p:cNvPr id="18" name="מציין מיקום של תאריך 1">
            <a:extLst>
              <a:ext uri="{FF2B5EF4-FFF2-40B4-BE49-F238E27FC236}">
                <a16:creationId xmlns:a16="http://schemas.microsoft.com/office/drawing/2014/main" id="{76DD0E1D-EF9F-FCDA-AFB6-893D3EBDF96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907464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102" y="-22621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233" y="-228085"/>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One)</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5</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6</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7</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8</a:t>
            </a:r>
            <a:endParaRPr lang="he-IL" sz="2000" b="1" dirty="0"/>
          </a:p>
        </p:txBody>
      </p:sp>
      <p:sp>
        <p:nvSpPr>
          <p:cNvPr id="14" name="תיבת טקסט 13">
            <a:extLst>
              <a:ext uri="{FF2B5EF4-FFF2-40B4-BE49-F238E27FC236}">
                <a16:creationId xmlns:a16="http://schemas.microsoft.com/office/drawing/2014/main" id="{40E6434F-2DFF-71B9-184A-908DD4EB7B03}"/>
              </a:ext>
            </a:extLst>
          </p:cNvPr>
          <p:cNvSpPr txBox="1"/>
          <p:nvPr/>
        </p:nvSpPr>
        <p:spPr>
          <a:xfrm>
            <a:off x="877107" y="2950263"/>
            <a:ext cx="1649140" cy="584775"/>
          </a:xfrm>
          <a:prstGeom prst="rect">
            <a:avLst/>
          </a:prstGeom>
          <a:noFill/>
        </p:spPr>
        <p:txBody>
          <a:bodyPr wrap="square">
            <a:spAutoFit/>
          </a:bodyPr>
          <a:lstStyle/>
          <a:p>
            <a:pPr algn="ctr" rtl="0"/>
            <a:r>
              <a:rPr lang="en-US" sz="3200" b="1" dirty="0"/>
              <a:t>API Calls</a:t>
            </a:r>
            <a:endParaRPr lang="en-US" dirty="0"/>
          </a:p>
        </p:txBody>
      </p:sp>
      <p:sp>
        <p:nvSpPr>
          <p:cNvPr id="15" name="תיבת טקסט 14">
            <a:extLst>
              <a:ext uri="{FF2B5EF4-FFF2-40B4-BE49-F238E27FC236}">
                <a16:creationId xmlns:a16="http://schemas.microsoft.com/office/drawing/2014/main" id="{E9D5B67F-F6C2-DE99-6FD5-15A20D86E88A}"/>
              </a:ext>
            </a:extLst>
          </p:cNvPr>
          <p:cNvSpPr txBox="1"/>
          <p:nvPr/>
        </p:nvSpPr>
        <p:spPr>
          <a:xfrm>
            <a:off x="6559186" y="3067144"/>
            <a:ext cx="1945588" cy="584775"/>
          </a:xfrm>
          <a:prstGeom prst="rect">
            <a:avLst/>
          </a:prstGeom>
          <a:noFill/>
        </p:spPr>
        <p:txBody>
          <a:bodyPr wrap="square">
            <a:spAutoFit/>
          </a:bodyPr>
          <a:lstStyle/>
          <a:p>
            <a:r>
              <a:rPr lang="en-US" sz="3200" b="1" dirty="0" err="1"/>
              <a:t>Dexdump</a:t>
            </a:r>
            <a:endParaRPr lang="he-IL" sz="3200" b="1" dirty="0"/>
          </a:p>
        </p:txBody>
      </p:sp>
      <p:sp>
        <p:nvSpPr>
          <p:cNvPr id="16" name="תיבת טקסט 15">
            <a:extLst>
              <a:ext uri="{FF2B5EF4-FFF2-40B4-BE49-F238E27FC236}">
                <a16:creationId xmlns:a16="http://schemas.microsoft.com/office/drawing/2014/main" id="{56FCBE86-7703-3BBC-F4E0-86DE125BF27E}"/>
              </a:ext>
            </a:extLst>
          </p:cNvPr>
          <p:cNvSpPr txBox="1"/>
          <p:nvPr/>
        </p:nvSpPr>
        <p:spPr>
          <a:xfrm>
            <a:off x="9274231" y="2591334"/>
            <a:ext cx="2393086" cy="1569660"/>
          </a:xfrm>
          <a:prstGeom prst="rect">
            <a:avLst/>
          </a:prstGeom>
          <a:noFill/>
        </p:spPr>
        <p:txBody>
          <a:bodyPr wrap="square">
            <a:spAutoFit/>
          </a:bodyPr>
          <a:lstStyle/>
          <a:p>
            <a:pPr algn="ctr" rtl="0"/>
            <a:r>
              <a:rPr lang="en-US" sz="3200" b="1" dirty="0"/>
              <a:t>How does the classifier work?</a:t>
            </a:r>
          </a:p>
        </p:txBody>
      </p:sp>
      <p:sp>
        <p:nvSpPr>
          <p:cNvPr id="21" name="תיבת טקסט 20">
            <a:extLst>
              <a:ext uri="{FF2B5EF4-FFF2-40B4-BE49-F238E27FC236}">
                <a16:creationId xmlns:a16="http://schemas.microsoft.com/office/drawing/2014/main" id="{3C187451-CB8D-256E-A54F-A71CB8335671}"/>
              </a:ext>
            </a:extLst>
          </p:cNvPr>
          <p:cNvSpPr txBox="1"/>
          <p:nvPr/>
        </p:nvSpPr>
        <p:spPr>
          <a:xfrm>
            <a:off x="3724976" y="2630657"/>
            <a:ext cx="1649140" cy="1354217"/>
          </a:xfrm>
          <a:prstGeom prst="rect">
            <a:avLst/>
          </a:prstGeom>
          <a:noFill/>
        </p:spPr>
        <p:txBody>
          <a:bodyPr wrap="square">
            <a:spAutoFit/>
          </a:bodyPr>
          <a:lstStyle/>
          <a:p>
            <a:pPr algn="ctr" rtl="0"/>
            <a:r>
              <a:rPr lang="en-US" sz="3200" b="1" dirty="0"/>
              <a:t>Static analysis</a:t>
            </a:r>
          </a:p>
          <a:p>
            <a:r>
              <a:rPr lang="en-US" dirty="0"/>
              <a:t>  </a:t>
            </a:r>
          </a:p>
        </p:txBody>
      </p:sp>
    </p:spTree>
    <p:extLst>
      <p:ext uri="{BB962C8B-B14F-4D97-AF65-F5344CB8AC3E}">
        <p14:creationId xmlns:p14="http://schemas.microsoft.com/office/powerpoint/2010/main" val="41154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4605"/>
            <a:ext cx="8636000" cy="276998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 Benign Append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29" name="תיבת טקסט 28">
            <a:extLst>
              <a:ext uri="{FF2B5EF4-FFF2-40B4-BE49-F238E27FC236}">
                <a16:creationId xmlns:a16="http://schemas.microsoft.com/office/drawing/2014/main" id="{44B7CB33-FB42-AD92-8D72-3BBCB3C3C884}"/>
              </a:ext>
            </a:extLst>
          </p:cNvPr>
          <p:cNvSpPr txBox="1"/>
          <p:nvPr/>
        </p:nvSpPr>
        <p:spPr>
          <a:xfrm>
            <a:off x="233680" y="1735069"/>
            <a:ext cx="11958320" cy="2246769"/>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Malware classification is one common classification problem in which each input sample must be classified as either benign or malicious.</a:t>
            </a:r>
          </a:p>
          <a:p>
            <a:pPr marL="285750" indent="-285750" algn="l" rtl="0">
              <a:buFont typeface="Wingdings" panose="05000000000000000000" pitchFamily="2" charset="2"/>
              <a:buChar char="v"/>
            </a:pPr>
            <a:r>
              <a:rPr lang="en-US" sz="2800" dirty="0"/>
              <a:t> A pervasive and largely unsolved problem in the space of deep learning-based malware classification is the tendency of classifiers to flip their verdict when malicious content is concatenated with benign content or even random noise. </a:t>
            </a:r>
          </a:p>
        </p:txBody>
      </p:sp>
      <p:sp>
        <p:nvSpPr>
          <p:cNvPr id="32" name="מציין מיקום של תאריך 1">
            <a:extLst>
              <a:ext uri="{FF2B5EF4-FFF2-40B4-BE49-F238E27FC236}">
                <a16:creationId xmlns:a16="http://schemas.microsoft.com/office/drawing/2014/main" id="{96FCB0FB-3F74-EB33-6AA3-BF7CE3C803A5}"/>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3074" name="Picture 2" descr="RedLine Stealer, el malware que puede robar contraseñas">
            <a:extLst>
              <a:ext uri="{FF2B5EF4-FFF2-40B4-BE49-F238E27FC236}">
                <a16:creationId xmlns:a16="http://schemas.microsoft.com/office/drawing/2014/main" id="{B691EDE6-843D-F620-8097-41FB2DCDE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925" y="4115477"/>
            <a:ext cx="5013712" cy="20061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Ilustración de Notificación De Malware En El Ordenador Portátil Pantalla  Vector Icono y más Vectores Libres de Derechos de Virus informático - iStock">
            <a:extLst>
              <a:ext uri="{FF2B5EF4-FFF2-40B4-BE49-F238E27FC236}">
                <a16:creationId xmlns:a16="http://schemas.microsoft.com/office/drawing/2014/main" id="{8C78A8DA-CD60-03D8-0432-C3C935210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9942" y="4064514"/>
            <a:ext cx="3015938" cy="2259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2877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27634"/>
            <a:ext cx="8636000" cy="276998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 Benign Append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27" name="תמונה 26">
            <a:extLst>
              <a:ext uri="{FF2B5EF4-FFF2-40B4-BE49-F238E27FC236}">
                <a16:creationId xmlns:a16="http://schemas.microsoft.com/office/drawing/2014/main" id="{8F490A51-6B41-C787-9380-F608535B6B2D}"/>
              </a:ext>
            </a:extLst>
          </p:cNvPr>
          <p:cNvPicPr>
            <a:picLocks noChangeAspect="1"/>
          </p:cNvPicPr>
          <p:nvPr/>
        </p:nvPicPr>
        <p:blipFill>
          <a:blip r:embed="rId7"/>
          <a:stretch>
            <a:fillRect/>
          </a:stretch>
        </p:blipFill>
        <p:spPr>
          <a:xfrm>
            <a:off x="292463" y="2787722"/>
            <a:ext cx="11602940" cy="2989227"/>
          </a:xfrm>
          <a:prstGeom prst="rect">
            <a:avLst/>
          </a:prstGeom>
        </p:spPr>
      </p:pic>
      <p:sp>
        <p:nvSpPr>
          <p:cNvPr id="31" name="תיבת טקסט 30">
            <a:extLst>
              <a:ext uri="{FF2B5EF4-FFF2-40B4-BE49-F238E27FC236}">
                <a16:creationId xmlns:a16="http://schemas.microsoft.com/office/drawing/2014/main" id="{51939AFF-481B-8696-1DD7-18D00775FD73}"/>
              </a:ext>
            </a:extLst>
          </p:cNvPr>
          <p:cNvSpPr txBox="1"/>
          <p:nvPr/>
        </p:nvSpPr>
        <p:spPr>
          <a:xfrm>
            <a:off x="593018" y="2034175"/>
            <a:ext cx="9892853" cy="954107"/>
          </a:xfrm>
          <a:prstGeom prst="rect">
            <a:avLst/>
          </a:prstGeom>
          <a:noFill/>
        </p:spPr>
        <p:txBody>
          <a:bodyPr wrap="square">
            <a:spAutoFit/>
          </a:bodyPr>
          <a:lstStyle/>
          <a:p>
            <a:pPr marL="285750" indent="-285750" algn="l" rtl="0">
              <a:buFont typeface="Wingdings" panose="05000000000000000000" pitchFamily="2" charset="2"/>
              <a:buChar char="Ø"/>
            </a:pPr>
            <a:r>
              <a:rPr lang="en-US" sz="2800" dirty="0"/>
              <a:t>Visual explanation of a benign append attack. “M” refers to malicious and “B” refers to benign.</a:t>
            </a:r>
            <a:endParaRPr lang="he-IL" sz="2800" dirty="0"/>
          </a:p>
        </p:txBody>
      </p:sp>
      <p:sp>
        <p:nvSpPr>
          <p:cNvPr id="32" name="מציין מיקום של תאריך 1">
            <a:extLst>
              <a:ext uri="{FF2B5EF4-FFF2-40B4-BE49-F238E27FC236}">
                <a16:creationId xmlns:a16="http://schemas.microsoft.com/office/drawing/2014/main" id="{96FCB0FB-3F74-EB33-6AA3-BF7CE3C803A5}"/>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65913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392590" y="199698"/>
            <a:ext cx="8636000"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Benign Append Attack</a:t>
            </a: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21" name="תיבת טקסט 20">
            <a:extLst>
              <a:ext uri="{FF2B5EF4-FFF2-40B4-BE49-F238E27FC236}">
                <a16:creationId xmlns:a16="http://schemas.microsoft.com/office/drawing/2014/main" id="{971400F5-D1B1-44D6-4CFD-0E86048E97F6}"/>
              </a:ext>
            </a:extLst>
          </p:cNvPr>
          <p:cNvSpPr txBox="1"/>
          <p:nvPr/>
        </p:nvSpPr>
        <p:spPr>
          <a:xfrm>
            <a:off x="8116069" y="4869240"/>
            <a:ext cx="3592631" cy="954107"/>
          </a:xfrm>
          <a:prstGeom prst="rect">
            <a:avLst/>
          </a:prstGeom>
          <a:noFill/>
        </p:spPr>
        <p:txBody>
          <a:bodyPr wrap="square">
            <a:spAutoFit/>
          </a:bodyPr>
          <a:lstStyle/>
          <a:p>
            <a:pPr algn="ctr" rtl="0"/>
            <a:r>
              <a:rPr lang="en-US" sz="2800" b="1" dirty="0"/>
              <a:t>Output: </a:t>
            </a:r>
          </a:p>
          <a:p>
            <a:pPr algn="ctr" rtl="0"/>
            <a:r>
              <a:rPr lang="en-US" sz="2800" b="1" dirty="0"/>
              <a:t> Malicious application</a:t>
            </a:r>
          </a:p>
        </p:txBody>
      </p:sp>
      <p:pic>
        <p:nvPicPr>
          <p:cNvPr id="10" name="תמונה 9">
            <a:extLst>
              <a:ext uri="{FF2B5EF4-FFF2-40B4-BE49-F238E27FC236}">
                <a16:creationId xmlns:a16="http://schemas.microsoft.com/office/drawing/2014/main" id="{0C764F87-6B19-5789-6C1F-125DEB06CF8E}"/>
              </a:ext>
            </a:extLst>
          </p:cNvPr>
          <p:cNvPicPr>
            <a:picLocks noChangeAspect="1"/>
          </p:cNvPicPr>
          <p:nvPr/>
        </p:nvPicPr>
        <p:blipFill>
          <a:blip r:embed="rId7"/>
          <a:stretch>
            <a:fillRect/>
          </a:stretch>
        </p:blipFill>
        <p:spPr>
          <a:xfrm>
            <a:off x="675526" y="2456074"/>
            <a:ext cx="2479048" cy="2507762"/>
          </a:xfrm>
          <a:prstGeom prst="rect">
            <a:avLst/>
          </a:prstGeom>
        </p:spPr>
      </p:pic>
      <p:pic>
        <p:nvPicPr>
          <p:cNvPr id="17" name="תמונה 16">
            <a:extLst>
              <a:ext uri="{FF2B5EF4-FFF2-40B4-BE49-F238E27FC236}">
                <a16:creationId xmlns:a16="http://schemas.microsoft.com/office/drawing/2014/main" id="{6E7189CB-F3C7-8EB5-D61A-4CA39AAB10D9}"/>
              </a:ext>
            </a:extLst>
          </p:cNvPr>
          <p:cNvPicPr>
            <a:picLocks noChangeAspect="1"/>
          </p:cNvPicPr>
          <p:nvPr/>
        </p:nvPicPr>
        <p:blipFill>
          <a:blip r:embed="rId8"/>
          <a:stretch>
            <a:fillRect/>
          </a:stretch>
        </p:blipFill>
        <p:spPr>
          <a:xfrm>
            <a:off x="4904365" y="2799656"/>
            <a:ext cx="2007350" cy="2374285"/>
          </a:xfrm>
          <a:prstGeom prst="rect">
            <a:avLst/>
          </a:prstGeom>
        </p:spPr>
      </p:pic>
      <p:pic>
        <p:nvPicPr>
          <p:cNvPr id="18" name="תמונה 17">
            <a:extLst>
              <a:ext uri="{FF2B5EF4-FFF2-40B4-BE49-F238E27FC236}">
                <a16:creationId xmlns:a16="http://schemas.microsoft.com/office/drawing/2014/main" id="{C2382D45-8D09-6816-5432-F5E25F212DAC}"/>
              </a:ext>
            </a:extLst>
          </p:cNvPr>
          <p:cNvPicPr>
            <a:picLocks noChangeAspect="1"/>
          </p:cNvPicPr>
          <p:nvPr/>
        </p:nvPicPr>
        <p:blipFill>
          <a:blip r:embed="rId7"/>
          <a:stretch>
            <a:fillRect/>
          </a:stretch>
        </p:blipFill>
        <p:spPr>
          <a:xfrm>
            <a:off x="8541640" y="2573970"/>
            <a:ext cx="2245957" cy="2271971"/>
          </a:xfrm>
          <a:prstGeom prst="rect">
            <a:avLst/>
          </a:prstGeom>
        </p:spPr>
      </p:pic>
      <p:pic>
        <p:nvPicPr>
          <p:cNvPr id="20" name="תמונה 19">
            <a:extLst>
              <a:ext uri="{FF2B5EF4-FFF2-40B4-BE49-F238E27FC236}">
                <a16:creationId xmlns:a16="http://schemas.microsoft.com/office/drawing/2014/main" id="{2984709B-B399-C87D-290B-CFBA1442FE1B}"/>
              </a:ext>
            </a:extLst>
          </p:cNvPr>
          <p:cNvPicPr>
            <a:picLocks noChangeAspect="1"/>
          </p:cNvPicPr>
          <p:nvPr/>
        </p:nvPicPr>
        <p:blipFill>
          <a:blip r:embed="rId9"/>
          <a:stretch>
            <a:fillRect/>
          </a:stretch>
        </p:blipFill>
        <p:spPr>
          <a:xfrm>
            <a:off x="-378830" y="4691170"/>
            <a:ext cx="4809587" cy="1269891"/>
          </a:xfrm>
          <a:prstGeom prst="rect">
            <a:avLst/>
          </a:prstGeom>
        </p:spPr>
      </p:pic>
      <p:pic>
        <p:nvPicPr>
          <p:cNvPr id="22" name="תמונה 21">
            <a:extLst>
              <a:ext uri="{FF2B5EF4-FFF2-40B4-BE49-F238E27FC236}">
                <a16:creationId xmlns:a16="http://schemas.microsoft.com/office/drawing/2014/main" id="{DEE835B9-F3FC-C0DA-7D05-27CAE9EF8B48}"/>
              </a:ext>
            </a:extLst>
          </p:cNvPr>
          <p:cNvPicPr>
            <a:picLocks noChangeAspect="1"/>
          </p:cNvPicPr>
          <p:nvPr/>
        </p:nvPicPr>
        <p:blipFill>
          <a:blip r:embed="rId10"/>
          <a:stretch>
            <a:fillRect/>
          </a:stretch>
        </p:blipFill>
        <p:spPr>
          <a:xfrm>
            <a:off x="4168251" y="4691170"/>
            <a:ext cx="3359712" cy="1269891"/>
          </a:xfrm>
          <a:prstGeom prst="rect">
            <a:avLst/>
          </a:prstGeom>
        </p:spPr>
      </p:pic>
      <p:sp>
        <p:nvSpPr>
          <p:cNvPr id="31" name="מציין מיקום של תאריך 1">
            <a:extLst>
              <a:ext uri="{FF2B5EF4-FFF2-40B4-BE49-F238E27FC236}">
                <a16:creationId xmlns:a16="http://schemas.microsoft.com/office/drawing/2014/main" id="{450A9C6C-BE38-6F6B-C9BE-A51ACE6865C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114086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392590" y="199698"/>
            <a:ext cx="8636000"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Benign Append Attack</a:t>
            </a: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2" name="תמונה 11">
            <a:extLst>
              <a:ext uri="{FF2B5EF4-FFF2-40B4-BE49-F238E27FC236}">
                <a16:creationId xmlns:a16="http://schemas.microsoft.com/office/drawing/2014/main" id="{6F662CF6-A486-6E61-F0C0-71D19EEBE0F5}"/>
              </a:ext>
            </a:extLst>
          </p:cNvPr>
          <p:cNvPicPr>
            <a:picLocks noChangeAspect="1"/>
          </p:cNvPicPr>
          <p:nvPr/>
        </p:nvPicPr>
        <p:blipFill rotWithShape="1">
          <a:blip r:embed="rId7"/>
          <a:srcRect l="1800" t="56296" r="84381"/>
          <a:stretch/>
        </p:blipFill>
        <p:spPr>
          <a:xfrm>
            <a:off x="0" y="1879563"/>
            <a:ext cx="2397034" cy="2433490"/>
          </a:xfrm>
          <a:prstGeom prst="rect">
            <a:avLst/>
          </a:prstGeom>
        </p:spPr>
      </p:pic>
      <p:pic>
        <p:nvPicPr>
          <p:cNvPr id="13" name="תמונה 12">
            <a:extLst>
              <a:ext uri="{FF2B5EF4-FFF2-40B4-BE49-F238E27FC236}">
                <a16:creationId xmlns:a16="http://schemas.microsoft.com/office/drawing/2014/main" id="{A42ABF52-2666-54B6-AFAE-6E2A1213F71E}"/>
              </a:ext>
            </a:extLst>
          </p:cNvPr>
          <p:cNvPicPr>
            <a:picLocks noChangeAspect="1"/>
          </p:cNvPicPr>
          <p:nvPr/>
        </p:nvPicPr>
        <p:blipFill rotWithShape="1">
          <a:blip r:embed="rId7"/>
          <a:srcRect l="1800" t="16593" r="84381" b="41703"/>
          <a:stretch/>
        </p:blipFill>
        <p:spPr>
          <a:xfrm>
            <a:off x="9491110" y="2533717"/>
            <a:ext cx="2144436" cy="2077390"/>
          </a:xfrm>
          <a:prstGeom prst="rect">
            <a:avLst/>
          </a:prstGeom>
        </p:spPr>
      </p:pic>
      <p:pic>
        <p:nvPicPr>
          <p:cNvPr id="14" name="תמונה 13">
            <a:extLst>
              <a:ext uri="{FF2B5EF4-FFF2-40B4-BE49-F238E27FC236}">
                <a16:creationId xmlns:a16="http://schemas.microsoft.com/office/drawing/2014/main" id="{3C8FB8E0-FDFB-0A4C-093D-8E568497AC39}"/>
              </a:ext>
            </a:extLst>
          </p:cNvPr>
          <p:cNvPicPr>
            <a:picLocks noChangeAspect="1"/>
          </p:cNvPicPr>
          <p:nvPr/>
        </p:nvPicPr>
        <p:blipFill rotWithShape="1">
          <a:blip r:embed="rId8"/>
          <a:srcRect l="27472" t="21898" r="63987" b="48149"/>
          <a:stretch/>
        </p:blipFill>
        <p:spPr>
          <a:xfrm>
            <a:off x="2710294" y="2613872"/>
            <a:ext cx="1833197" cy="1913224"/>
          </a:xfrm>
          <a:prstGeom prst="rect">
            <a:avLst/>
          </a:prstGeom>
        </p:spPr>
      </p:pic>
      <p:pic>
        <p:nvPicPr>
          <p:cNvPr id="15" name="תמונה 14">
            <a:extLst>
              <a:ext uri="{FF2B5EF4-FFF2-40B4-BE49-F238E27FC236}">
                <a16:creationId xmlns:a16="http://schemas.microsoft.com/office/drawing/2014/main" id="{666F686B-11E0-5358-C5AD-E149A997156A}"/>
              </a:ext>
            </a:extLst>
          </p:cNvPr>
          <p:cNvPicPr>
            <a:picLocks noChangeAspect="1"/>
          </p:cNvPicPr>
          <p:nvPr/>
        </p:nvPicPr>
        <p:blipFill rotWithShape="1">
          <a:blip r:embed="rId8"/>
          <a:srcRect l="63804" t="21335" r="26784" b="50000"/>
          <a:stretch/>
        </p:blipFill>
        <p:spPr>
          <a:xfrm>
            <a:off x="7463203" y="2723681"/>
            <a:ext cx="1701523" cy="2011948"/>
          </a:xfrm>
          <a:prstGeom prst="rect">
            <a:avLst/>
          </a:prstGeom>
        </p:spPr>
      </p:pic>
      <p:pic>
        <p:nvPicPr>
          <p:cNvPr id="16" name="תמונה 15">
            <a:extLst>
              <a:ext uri="{FF2B5EF4-FFF2-40B4-BE49-F238E27FC236}">
                <a16:creationId xmlns:a16="http://schemas.microsoft.com/office/drawing/2014/main" id="{34556EDC-0E6A-0DCA-6627-C4774FAC124D}"/>
              </a:ext>
            </a:extLst>
          </p:cNvPr>
          <p:cNvPicPr>
            <a:picLocks noChangeAspect="1"/>
          </p:cNvPicPr>
          <p:nvPr/>
        </p:nvPicPr>
        <p:blipFill rotWithShape="1">
          <a:blip r:embed="rId8"/>
          <a:srcRect l="36197" r="36447" b="35293"/>
          <a:stretch/>
        </p:blipFill>
        <p:spPr>
          <a:xfrm>
            <a:off x="4929744" y="2613872"/>
            <a:ext cx="2134092" cy="1959718"/>
          </a:xfrm>
          <a:prstGeom prst="rect">
            <a:avLst/>
          </a:prstGeom>
        </p:spPr>
      </p:pic>
      <p:sp>
        <p:nvSpPr>
          <p:cNvPr id="19" name="תיבת טקסט 18">
            <a:extLst>
              <a:ext uri="{FF2B5EF4-FFF2-40B4-BE49-F238E27FC236}">
                <a16:creationId xmlns:a16="http://schemas.microsoft.com/office/drawing/2014/main" id="{ECF395FC-6CFC-2215-0542-AF1E2EBD79F7}"/>
              </a:ext>
            </a:extLst>
          </p:cNvPr>
          <p:cNvSpPr txBox="1"/>
          <p:nvPr/>
        </p:nvSpPr>
        <p:spPr>
          <a:xfrm>
            <a:off x="-643041" y="4215848"/>
            <a:ext cx="3768002" cy="1384995"/>
          </a:xfrm>
          <a:prstGeom prst="rect">
            <a:avLst/>
          </a:prstGeom>
          <a:noFill/>
        </p:spPr>
        <p:txBody>
          <a:bodyPr wrap="square">
            <a:spAutoFit/>
          </a:bodyPr>
          <a:lstStyle/>
          <a:p>
            <a:pPr algn="ctr" rtl="0"/>
            <a:r>
              <a:rPr lang="en-US" sz="2800" b="1" dirty="0"/>
              <a:t>Input:</a:t>
            </a:r>
          </a:p>
          <a:p>
            <a:pPr algn="ctr" rtl="0"/>
            <a:r>
              <a:rPr lang="en-US" sz="2800" b="1" dirty="0"/>
              <a:t> Malicious</a:t>
            </a:r>
          </a:p>
          <a:p>
            <a:pPr algn="ctr" rtl="0"/>
            <a:r>
              <a:rPr lang="en-US" sz="2800" b="1" dirty="0"/>
              <a:t> application</a:t>
            </a:r>
            <a:endParaRPr lang="he-IL" sz="2800" b="1" dirty="0"/>
          </a:p>
        </p:txBody>
      </p:sp>
      <p:sp>
        <p:nvSpPr>
          <p:cNvPr id="23" name="תיבת טקסט 22">
            <a:extLst>
              <a:ext uri="{FF2B5EF4-FFF2-40B4-BE49-F238E27FC236}">
                <a16:creationId xmlns:a16="http://schemas.microsoft.com/office/drawing/2014/main" id="{D5E58C49-E6EE-331D-B1F9-C29A183BDAD2}"/>
              </a:ext>
            </a:extLst>
          </p:cNvPr>
          <p:cNvSpPr txBox="1"/>
          <p:nvPr/>
        </p:nvSpPr>
        <p:spPr>
          <a:xfrm>
            <a:off x="2741138" y="4391101"/>
            <a:ext cx="1985323" cy="954107"/>
          </a:xfrm>
          <a:prstGeom prst="rect">
            <a:avLst/>
          </a:prstGeom>
          <a:noFill/>
        </p:spPr>
        <p:txBody>
          <a:bodyPr wrap="square">
            <a:spAutoFit/>
          </a:bodyPr>
          <a:lstStyle/>
          <a:p>
            <a:pPr algn="ctr" rtl="0"/>
            <a:r>
              <a:rPr lang="en-US" sz="2800" b="1" dirty="0"/>
              <a:t>Add to application</a:t>
            </a:r>
            <a:endParaRPr lang="he-IL" sz="2800" b="1" dirty="0"/>
          </a:p>
        </p:txBody>
      </p:sp>
      <p:sp>
        <p:nvSpPr>
          <p:cNvPr id="25" name="תיבת טקסט 24">
            <a:extLst>
              <a:ext uri="{FF2B5EF4-FFF2-40B4-BE49-F238E27FC236}">
                <a16:creationId xmlns:a16="http://schemas.microsoft.com/office/drawing/2014/main" id="{CF214F43-2FD2-EC75-9F03-9808689AEB7C}"/>
              </a:ext>
            </a:extLst>
          </p:cNvPr>
          <p:cNvSpPr txBox="1"/>
          <p:nvPr/>
        </p:nvSpPr>
        <p:spPr>
          <a:xfrm>
            <a:off x="6810320" y="4248471"/>
            <a:ext cx="2944650" cy="1384995"/>
          </a:xfrm>
          <a:prstGeom prst="rect">
            <a:avLst/>
          </a:prstGeom>
          <a:noFill/>
        </p:spPr>
        <p:txBody>
          <a:bodyPr wrap="square">
            <a:spAutoFit/>
          </a:bodyPr>
          <a:lstStyle/>
          <a:p>
            <a:pPr algn="ctr" rtl="0"/>
            <a:r>
              <a:rPr lang="en-US" sz="2800" b="1" dirty="0"/>
              <a:t>Result </a:t>
            </a:r>
          </a:p>
          <a:p>
            <a:pPr algn="ctr" rtl="0"/>
            <a:r>
              <a:rPr lang="en-US" sz="2800" b="1" dirty="0"/>
              <a:t>after </a:t>
            </a:r>
          </a:p>
          <a:p>
            <a:pPr algn="ctr" rtl="0"/>
            <a:r>
              <a:rPr lang="en-US" sz="2800" b="1" dirty="0"/>
              <a:t>classification</a:t>
            </a:r>
            <a:endParaRPr lang="he-IL" sz="2800" b="1" dirty="0"/>
          </a:p>
        </p:txBody>
      </p:sp>
      <p:sp>
        <p:nvSpPr>
          <p:cNvPr id="26" name="תיבת טקסט 25">
            <a:extLst>
              <a:ext uri="{FF2B5EF4-FFF2-40B4-BE49-F238E27FC236}">
                <a16:creationId xmlns:a16="http://schemas.microsoft.com/office/drawing/2014/main" id="{63DD7F5C-3286-8362-6F9C-269B5B6B1A81}"/>
              </a:ext>
            </a:extLst>
          </p:cNvPr>
          <p:cNvSpPr txBox="1"/>
          <p:nvPr/>
        </p:nvSpPr>
        <p:spPr>
          <a:xfrm>
            <a:off x="5103338" y="4495157"/>
            <a:ext cx="1985323" cy="954107"/>
          </a:xfrm>
          <a:prstGeom prst="rect">
            <a:avLst/>
          </a:prstGeom>
          <a:noFill/>
        </p:spPr>
        <p:txBody>
          <a:bodyPr wrap="square">
            <a:spAutoFit/>
          </a:bodyPr>
          <a:lstStyle/>
          <a:p>
            <a:pPr algn="ctr" rtl="0"/>
            <a:r>
              <a:rPr lang="en-US" sz="2800" b="1" dirty="0"/>
              <a:t>benign content</a:t>
            </a:r>
            <a:endParaRPr lang="he-IL" sz="2800" b="1" dirty="0"/>
          </a:p>
        </p:txBody>
      </p:sp>
      <p:pic>
        <p:nvPicPr>
          <p:cNvPr id="3" name="תמונה 2">
            <a:extLst>
              <a:ext uri="{FF2B5EF4-FFF2-40B4-BE49-F238E27FC236}">
                <a16:creationId xmlns:a16="http://schemas.microsoft.com/office/drawing/2014/main" id="{9A822C67-1007-2190-550A-AE9A773FD2F3}"/>
              </a:ext>
            </a:extLst>
          </p:cNvPr>
          <p:cNvPicPr>
            <a:picLocks noChangeAspect="1"/>
          </p:cNvPicPr>
          <p:nvPr/>
        </p:nvPicPr>
        <p:blipFill>
          <a:blip r:embed="rId9"/>
          <a:stretch>
            <a:fillRect/>
          </a:stretch>
        </p:blipFill>
        <p:spPr>
          <a:xfrm>
            <a:off x="5554021" y="3096308"/>
            <a:ext cx="885538" cy="858080"/>
          </a:xfrm>
          <a:prstGeom prst="rect">
            <a:avLst/>
          </a:prstGeom>
        </p:spPr>
      </p:pic>
      <p:sp>
        <p:nvSpPr>
          <p:cNvPr id="28" name="תיבת טקסט 27">
            <a:extLst>
              <a:ext uri="{FF2B5EF4-FFF2-40B4-BE49-F238E27FC236}">
                <a16:creationId xmlns:a16="http://schemas.microsoft.com/office/drawing/2014/main" id="{B91FDBC0-842B-9C97-39CF-EAB89D698BB6}"/>
              </a:ext>
            </a:extLst>
          </p:cNvPr>
          <p:cNvSpPr txBox="1"/>
          <p:nvPr/>
        </p:nvSpPr>
        <p:spPr>
          <a:xfrm>
            <a:off x="9611499" y="4368240"/>
            <a:ext cx="2144437" cy="1384995"/>
          </a:xfrm>
          <a:prstGeom prst="rect">
            <a:avLst/>
          </a:prstGeom>
          <a:noFill/>
        </p:spPr>
        <p:txBody>
          <a:bodyPr wrap="square">
            <a:spAutoFit/>
          </a:bodyPr>
          <a:lstStyle/>
          <a:p>
            <a:pPr algn="ctr" rtl="0"/>
            <a:r>
              <a:rPr lang="en-US" sz="2800" b="1" dirty="0"/>
              <a:t>Output: </a:t>
            </a:r>
          </a:p>
          <a:p>
            <a:pPr algn="ctr" rtl="0"/>
            <a:r>
              <a:rPr lang="en-US" sz="2800" b="1" dirty="0"/>
              <a:t>benign application</a:t>
            </a:r>
            <a:endParaRPr lang="he-IL" sz="2800" b="1" dirty="0"/>
          </a:p>
        </p:txBody>
      </p:sp>
      <p:sp>
        <p:nvSpPr>
          <p:cNvPr id="31" name="מציין מיקום של תאריך 1">
            <a:extLst>
              <a:ext uri="{FF2B5EF4-FFF2-40B4-BE49-F238E27FC236}">
                <a16:creationId xmlns:a16="http://schemas.microsoft.com/office/drawing/2014/main" id="{450A9C6C-BE38-6F6B-C9BE-A51ACE6865C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63603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B235A896-74F5-AFC7-9B2C-85C5C7C7B3AC}"/>
              </a:ext>
            </a:extLst>
          </p:cNvPr>
          <p:cNvPicPr>
            <a:picLocks noChangeAspect="1"/>
          </p:cNvPicPr>
          <p:nvPr/>
        </p:nvPicPr>
        <p:blipFill rotWithShape="1">
          <a:blip r:embed="rId2"/>
          <a:srcRect l="22983" r="10458" b="9524"/>
          <a:stretch/>
        </p:blipFill>
        <p:spPr>
          <a:xfrm>
            <a:off x="4502102" y="3243576"/>
            <a:ext cx="3035168" cy="23221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73017" cy="374015"/>
          </a:xfrm>
        </p:spPr>
        <p:txBody>
          <a:bodyPr/>
          <a:lstStyle/>
          <a:p>
            <a:pPr>
              <a:defRPr/>
            </a:pPr>
            <a:fld id="{9AF42FAA-D9B7-4A81-A698-476EABF34C29}" type="slidenum">
              <a:rPr lang="he-IL" b="1" smtClean="0">
                <a:solidFill>
                  <a:schemeClr val="tx1"/>
                </a:solidFill>
              </a:rPr>
              <a:pPr>
                <a:defRPr/>
              </a:pPr>
              <a:t>34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Attacker models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7"/>
          <a:stretch>
            <a:fillRect/>
          </a:stretch>
        </p:blipFill>
        <p:spPr>
          <a:xfrm>
            <a:off x="9739864" y="71038"/>
            <a:ext cx="841147" cy="603178"/>
          </a:xfrm>
          <a:prstGeom prst="rect">
            <a:avLst/>
          </a:prstGeom>
        </p:spPr>
      </p:pic>
      <p:pic>
        <p:nvPicPr>
          <p:cNvPr id="12" name="תמונה 11">
            <a:extLst>
              <a:ext uri="{FF2B5EF4-FFF2-40B4-BE49-F238E27FC236}">
                <a16:creationId xmlns:a16="http://schemas.microsoft.com/office/drawing/2014/main" id="{5BA13D2F-AC4C-760F-01F8-60730B242E6B}"/>
              </a:ext>
            </a:extLst>
          </p:cNvPr>
          <p:cNvPicPr>
            <a:picLocks noChangeAspect="1"/>
          </p:cNvPicPr>
          <p:nvPr/>
        </p:nvPicPr>
        <p:blipFill>
          <a:blip r:embed="rId8"/>
          <a:stretch>
            <a:fillRect/>
          </a:stretch>
        </p:blipFill>
        <p:spPr>
          <a:xfrm>
            <a:off x="1825671" y="2412557"/>
            <a:ext cx="1438781" cy="1261981"/>
          </a:xfrm>
          <a:prstGeom prst="rect">
            <a:avLst/>
          </a:prstGeom>
        </p:spPr>
      </p:pic>
      <p:pic>
        <p:nvPicPr>
          <p:cNvPr id="13" name="תמונה 12">
            <a:extLst>
              <a:ext uri="{FF2B5EF4-FFF2-40B4-BE49-F238E27FC236}">
                <a16:creationId xmlns:a16="http://schemas.microsoft.com/office/drawing/2014/main" id="{2E5C9875-2FC6-8A55-1F2B-88DE569F7F7F}"/>
              </a:ext>
            </a:extLst>
          </p:cNvPr>
          <p:cNvPicPr>
            <a:picLocks noChangeAspect="1"/>
          </p:cNvPicPr>
          <p:nvPr/>
        </p:nvPicPr>
        <p:blipFill>
          <a:blip r:embed="rId9"/>
          <a:stretch>
            <a:fillRect/>
          </a:stretch>
        </p:blipFill>
        <p:spPr>
          <a:xfrm>
            <a:off x="7572277" y="2104981"/>
            <a:ext cx="1569557" cy="1569557"/>
          </a:xfrm>
          <a:prstGeom prst="rect">
            <a:avLst/>
          </a:prstGeom>
        </p:spPr>
      </p:pic>
      <p:pic>
        <p:nvPicPr>
          <p:cNvPr id="14" name="תמונה 13">
            <a:extLst>
              <a:ext uri="{FF2B5EF4-FFF2-40B4-BE49-F238E27FC236}">
                <a16:creationId xmlns:a16="http://schemas.microsoft.com/office/drawing/2014/main" id="{91A1E421-E9EA-6552-A900-9A7378CE7B29}"/>
              </a:ext>
            </a:extLst>
          </p:cNvPr>
          <p:cNvPicPr>
            <a:picLocks noChangeAspect="1"/>
          </p:cNvPicPr>
          <p:nvPr/>
        </p:nvPicPr>
        <p:blipFill>
          <a:blip r:embed="rId10"/>
          <a:stretch>
            <a:fillRect/>
          </a:stretch>
        </p:blipFill>
        <p:spPr>
          <a:xfrm>
            <a:off x="8518062" y="4518517"/>
            <a:ext cx="1569557" cy="1460775"/>
          </a:xfrm>
          <a:prstGeom prst="rect">
            <a:avLst/>
          </a:prstGeom>
        </p:spPr>
      </p:pic>
      <p:pic>
        <p:nvPicPr>
          <p:cNvPr id="15" name="תמונה 14">
            <a:extLst>
              <a:ext uri="{FF2B5EF4-FFF2-40B4-BE49-F238E27FC236}">
                <a16:creationId xmlns:a16="http://schemas.microsoft.com/office/drawing/2014/main" id="{876DAF6C-9751-239D-7354-B16CA503B80E}"/>
              </a:ext>
            </a:extLst>
          </p:cNvPr>
          <p:cNvPicPr>
            <a:picLocks noChangeAspect="1"/>
          </p:cNvPicPr>
          <p:nvPr/>
        </p:nvPicPr>
        <p:blipFill>
          <a:blip r:embed="rId11"/>
          <a:stretch>
            <a:fillRect/>
          </a:stretch>
        </p:blipFill>
        <p:spPr>
          <a:xfrm>
            <a:off x="2414611" y="5059643"/>
            <a:ext cx="591363" cy="1152244"/>
          </a:xfrm>
          <a:prstGeom prst="rect">
            <a:avLst/>
          </a:prstGeom>
        </p:spPr>
      </p:pic>
      <p:sp>
        <p:nvSpPr>
          <p:cNvPr id="16" name="Title 3">
            <a:extLst>
              <a:ext uri="{FF2B5EF4-FFF2-40B4-BE49-F238E27FC236}">
                <a16:creationId xmlns:a16="http://schemas.microsoft.com/office/drawing/2014/main" id="{AFD463A7-05EF-3D1D-05BF-0B775D527B4D}"/>
              </a:ext>
            </a:extLst>
          </p:cNvPr>
          <p:cNvSpPr txBox="1">
            <a:spLocks/>
          </p:cNvSpPr>
          <p:nvPr/>
        </p:nvSpPr>
        <p:spPr>
          <a:xfrm>
            <a:off x="1825671" y="1980794"/>
            <a:ext cx="1831929" cy="41283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rPr>
              <a:t>White-box</a:t>
            </a:r>
          </a:p>
        </p:txBody>
      </p:sp>
      <p:sp>
        <p:nvSpPr>
          <p:cNvPr id="18" name="Title 3">
            <a:extLst>
              <a:ext uri="{FF2B5EF4-FFF2-40B4-BE49-F238E27FC236}">
                <a16:creationId xmlns:a16="http://schemas.microsoft.com/office/drawing/2014/main" id="{DA9D471E-A89D-213B-D725-D3F3B55D37B9}"/>
              </a:ext>
            </a:extLst>
          </p:cNvPr>
          <p:cNvSpPr txBox="1">
            <a:spLocks/>
          </p:cNvSpPr>
          <p:nvPr/>
        </p:nvSpPr>
        <p:spPr>
          <a:xfrm>
            <a:off x="7681968" y="1780912"/>
            <a:ext cx="1655072" cy="4914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rPr>
              <a:t>Black-box</a:t>
            </a:r>
          </a:p>
        </p:txBody>
      </p:sp>
      <p:sp>
        <p:nvSpPr>
          <p:cNvPr id="19" name="Title 3">
            <a:extLst>
              <a:ext uri="{FF2B5EF4-FFF2-40B4-BE49-F238E27FC236}">
                <a16:creationId xmlns:a16="http://schemas.microsoft.com/office/drawing/2014/main" id="{759B8C65-1982-D452-7A39-373DE711420D}"/>
              </a:ext>
            </a:extLst>
          </p:cNvPr>
          <p:cNvSpPr txBox="1">
            <a:spLocks/>
          </p:cNvSpPr>
          <p:nvPr/>
        </p:nvSpPr>
        <p:spPr>
          <a:xfrm>
            <a:off x="8702237" y="4103177"/>
            <a:ext cx="1569557" cy="36935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effectLst/>
              </a:rPr>
              <a:t>Gray-box</a:t>
            </a:r>
          </a:p>
        </p:txBody>
      </p:sp>
      <p:sp>
        <p:nvSpPr>
          <p:cNvPr id="20" name="Title 3">
            <a:extLst>
              <a:ext uri="{FF2B5EF4-FFF2-40B4-BE49-F238E27FC236}">
                <a16:creationId xmlns:a16="http://schemas.microsoft.com/office/drawing/2014/main" id="{2958BD52-2E17-01DD-CDA3-866527D80AF6}"/>
              </a:ext>
            </a:extLst>
          </p:cNvPr>
          <p:cNvSpPr txBox="1">
            <a:spLocks/>
          </p:cNvSpPr>
          <p:nvPr/>
        </p:nvSpPr>
        <p:spPr>
          <a:xfrm>
            <a:off x="1645886" y="4529253"/>
            <a:ext cx="2546889" cy="49768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rPr>
              <a:t>Zero-knowledge</a:t>
            </a:r>
          </a:p>
        </p:txBody>
      </p:sp>
      <p:sp>
        <p:nvSpPr>
          <p:cNvPr id="24" name="מציין מיקום של תאריך 1">
            <a:extLst>
              <a:ext uri="{FF2B5EF4-FFF2-40B4-BE49-F238E27FC236}">
                <a16:creationId xmlns:a16="http://schemas.microsoft.com/office/drawing/2014/main" id="{7DD26DB0-1A35-1911-A7BA-87CE81FA65B6}"/>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16096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73017" cy="374015"/>
          </a:xfrm>
        </p:spPr>
        <p:txBody>
          <a:bodyPr/>
          <a:lstStyle/>
          <a:p>
            <a:pPr>
              <a:defRPr/>
            </a:pPr>
            <a:fld id="{9AF42FAA-D9B7-4A81-A698-476EABF34C29}" type="slidenum">
              <a:rPr lang="he-IL" b="1" smtClean="0">
                <a:solidFill>
                  <a:schemeClr val="tx1"/>
                </a:solidFill>
              </a:rPr>
              <a:pPr>
                <a:defRPr/>
              </a:pPr>
              <a:t>35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Black-box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2E5C9875-2FC6-8A55-1F2B-88DE569F7F7F}"/>
              </a:ext>
            </a:extLst>
          </p:cNvPr>
          <p:cNvPicPr>
            <a:picLocks noChangeAspect="1"/>
          </p:cNvPicPr>
          <p:nvPr/>
        </p:nvPicPr>
        <p:blipFill>
          <a:blip r:embed="rId7"/>
          <a:stretch>
            <a:fillRect/>
          </a:stretch>
        </p:blipFill>
        <p:spPr>
          <a:xfrm>
            <a:off x="4993533" y="4078066"/>
            <a:ext cx="2204934" cy="2204934"/>
          </a:xfrm>
          <a:prstGeom prst="rect">
            <a:avLst/>
          </a:prstGeom>
        </p:spPr>
      </p:pic>
      <p:sp>
        <p:nvSpPr>
          <p:cNvPr id="10" name="תיבת טקסט 9">
            <a:extLst>
              <a:ext uri="{FF2B5EF4-FFF2-40B4-BE49-F238E27FC236}">
                <a16:creationId xmlns:a16="http://schemas.microsoft.com/office/drawing/2014/main" id="{527150F8-6088-E377-4DA3-35AB432544F0}"/>
              </a:ext>
            </a:extLst>
          </p:cNvPr>
          <p:cNvSpPr txBox="1"/>
          <p:nvPr/>
        </p:nvSpPr>
        <p:spPr>
          <a:xfrm>
            <a:off x="1031461" y="1393011"/>
            <a:ext cx="10876280" cy="1384995"/>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In this type of attack, the attacker has no knowledge of the detection method being used and can only test the system by submitting malicious samples and observing the output.</a:t>
            </a:r>
          </a:p>
        </p:txBody>
      </p:sp>
      <p:pic>
        <p:nvPicPr>
          <p:cNvPr id="17" name="תמונה 16">
            <a:extLst>
              <a:ext uri="{FF2B5EF4-FFF2-40B4-BE49-F238E27FC236}">
                <a16:creationId xmlns:a16="http://schemas.microsoft.com/office/drawing/2014/main" id="{DDEEFAAE-74C7-3076-4CF5-45C9339F941B}"/>
              </a:ext>
            </a:extLst>
          </p:cNvPr>
          <p:cNvPicPr>
            <a:picLocks noChangeAspect="1"/>
          </p:cNvPicPr>
          <p:nvPr/>
        </p:nvPicPr>
        <p:blipFill>
          <a:blip r:embed="rId8"/>
          <a:stretch>
            <a:fillRect/>
          </a:stretch>
        </p:blipFill>
        <p:spPr>
          <a:xfrm>
            <a:off x="346150" y="2288653"/>
            <a:ext cx="11499699" cy="2788252"/>
          </a:xfrm>
          <a:prstGeom prst="rect">
            <a:avLst/>
          </a:prstGeom>
        </p:spPr>
      </p:pic>
      <p:pic>
        <p:nvPicPr>
          <p:cNvPr id="22" name="תמונה 21">
            <a:extLst>
              <a:ext uri="{FF2B5EF4-FFF2-40B4-BE49-F238E27FC236}">
                <a16:creationId xmlns:a16="http://schemas.microsoft.com/office/drawing/2014/main" id="{509231F6-0AA7-E338-5929-686E7344DABD}"/>
              </a:ext>
            </a:extLst>
          </p:cNvPr>
          <p:cNvPicPr>
            <a:picLocks noChangeAspect="1"/>
          </p:cNvPicPr>
          <p:nvPr/>
        </p:nvPicPr>
        <p:blipFill>
          <a:blip r:embed="rId9"/>
          <a:stretch>
            <a:fillRect/>
          </a:stretch>
        </p:blipFill>
        <p:spPr>
          <a:xfrm>
            <a:off x="5310512" y="4954310"/>
            <a:ext cx="785488" cy="822640"/>
          </a:xfrm>
          <a:prstGeom prst="rect">
            <a:avLst/>
          </a:prstGeom>
        </p:spPr>
      </p:pic>
      <p:pic>
        <p:nvPicPr>
          <p:cNvPr id="23" name="תמונה 22">
            <a:extLst>
              <a:ext uri="{FF2B5EF4-FFF2-40B4-BE49-F238E27FC236}">
                <a16:creationId xmlns:a16="http://schemas.microsoft.com/office/drawing/2014/main" id="{0138DE2B-5AD4-F4D6-4F3A-4B577904AAE1}"/>
              </a:ext>
            </a:extLst>
          </p:cNvPr>
          <p:cNvPicPr>
            <a:picLocks noChangeAspect="1"/>
          </p:cNvPicPr>
          <p:nvPr/>
        </p:nvPicPr>
        <p:blipFill>
          <a:blip r:embed="rId10"/>
          <a:stretch>
            <a:fillRect/>
          </a:stretch>
        </p:blipFill>
        <p:spPr>
          <a:xfrm rot="19106370">
            <a:off x="6331171" y="5216853"/>
            <a:ext cx="498908" cy="433409"/>
          </a:xfrm>
          <a:prstGeom prst="rect">
            <a:avLst/>
          </a:prstGeom>
        </p:spPr>
      </p:pic>
      <p:sp>
        <p:nvSpPr>
          <p:cNvPr id="3" name="מציין מיקום של תאריך 1">
            <a:extLst>
              <a:ext uri="{FF2B5EF4-FFF2-40B4-BE49-F238E27FC236}">
                <a16:creationId xmlns:a16="http://schemas.microsoft.com/office/drawing/2014/main" id="{19467F9B-2934-84C7-4C17-B3F4725FBAAC}"/>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362182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62131" cy="374015"/>
          </a:xfrm>
        </p:spPr>
        <p:txBody>
          <a:bodyPr/>
          <a:lstStyle/>
          <a:p>
            <a:pPr>
              <a:defRPr/>
            </a:pPr>
            <a:fld id="{9AF42FAA-D9B7-4A81-A698-476EABF34C29}" type="slidenum">
              <a:rPr lang="he-IL" b="1" smtClean="0">
                <a:solidFill>
                  <a:schemeClr val="tx1"/>
                </a:solidFill>
              </a:rPr>
              <a:pPr>
                <a:defRPr/>
              </a:pPr>
              <a:t>36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White-box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2" name="תמונה 11">
            <a:extLst>
              <a:ext uri="{FF2B5EF4-FFF2-40B4-BE49-F238E27FC236}">
                <a16:creationId xmlns:a16="http://schemas.microsoft.com/office/drawing/2014/main" id="{5BA13D2F-AC4C-760F-01F8-60730B242E6B}"/>
              </a:ext>
            </a:extLst>
          </p:cNvPr>
          <p:cNvPicPr>
            <a:picLocks noChangeAspect="1"/>
          </p:cNvPicPr>
          <p:nvPr/>
        </p:nvPicPr>
        <p:blipFill>
          <a:blip r:embed="rId7"/>
          <a:stretch>
            <a:fillRect/>
          </a:stretch>
        </p:blipFill>
        <p:spPr>
          <a:xfrm>
            <a:off x="3606800" y="2897143"/>
            <a:ext cx="3444240" cy="3021005"/>
          </a:xfrm>
          <a:prstGeom prst="rect">
            <a:avLst/>
          </a:prstGeom>
        </p:spPr>
      </p:pic>
      <p:sp>
        <p:nvSpPr>
          <p:cNvPr id="10" name="תיבת טקסט 9">
            <a:extLst>
              <a:ext uri="{FF2B5EF4-FFF2-40B4-BE49-F238E27FC236}">
                <a16:creationId xmlns:a16="http://schemas.microsoft.com/office/drawing/2014/main" id="{E883549D-1DE1-ABF7-52BC-728E6762FA0F}"/>
              </a:ext>
            </a:extLst>
          </p:cNvPr>
          <p:cNvSpPr txBox="1"/>
          <p:nvPr/>
        </p:nvSpPr>
        <p:spPr>
          <a:xfrm>
            <a:off x="1112908" y="1751835"/>
            <a:ext cx="10129521" cy="1384995"/>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In this type of attack, the attacker has complete knowledge of the detection method being used, including its algorithms, features, and parameters.</a:t>
            </a:r>
            <a:endParaRPr lang="he-IL" sz="2800" dirty="0"/>
          </a:p>
        </p:txBody>
      </p:sp>
      <p:pic>
        <p:nvPicPr>
          <p:cNvPr id="17" name="תמונה 16">
            <a:extLst>
              <a:ext uri="{FF2B5EF4-FFF2-40B4-BE49-F238E27FC236}">
                <a16:creationId xmlns:a16="http://schemas.microsoft.com/office/drawing/2014/main" id="{45A7A39B-42AA-C286-46A8-DC5B481181D1}"/>
              </a:ext>
            </a:extLst>
          </p:cNvPr>
          <p:cNvPicPr>
            <a:picLocks noChangeAspect="1"/>
          </p:cNvPicPr>
          <p:nvPr/>
        </p:nvPicPr>
        <p:blipFill>
          <a:blip r:embed="rId8"/>
          <a:stretch>
            <a:fillRect/>
          </a:stretch>
        </p:blipFill>
        <p:spPr>
          <a:xfrm rot="17977062">
            <a:off x="4174771" y="4784152"/>
            <a:ext cx="721259" cy="626569"/>
          </a:xfrm>
          <a:prstGeom prst="rect">
            <a:avLst/>
          </a:prstGeom>
        </p:spPr>
      </p:pic>
      <p:pic>
        <p:nvPicPr>
          <p:cNvPr id="22" name="תמונה 21">
            <a:extLst>
              <a:ext uri="{FF2B5EF4-FFF2-40B4-BE49-F238E27FC236}">
                <a16:creationId xmlns:a16="http://schemas.microsoft.com/office/drawing/2014/main" id="{87864608-3E07-25C1-B514-CDA89AD803C0}"/>
              </a:ext>
            </a:extLst>
          </p:cNvPr>
          <p:cNvPicPr>
            <a:picLocks noChangeAspect="1"/>
          </p:cNvPicPr>
          <p:nvPr/>
        </p:nvPicPr>
        <p:blipFill>
          <a:blip r:embed="rId8"/>
          <a:stretch>
            <a:fillRect/>
          </a:stretch>
        </p:blipFill>
        <p:spPr>
          <a:xfrm rot="19909095">
            <a:off x="5514043" y="4862267"/>
            <a:ext cx="664956" cy="577658"/>
          </a:xfrm>
          <a:prstGeom prst="rect">
            <a:avLst/>
          </a:prstGeom>
        </p:spPr>
      </p:pic>
      <p:sp>
        <p:nvSpPr>
          <p:cNvPr id="3" name="מציין מיקום של תאריך 1">
            <a:extLst>
              <a:ext uri="{FF2B5EF4-FFF2-40B4-BE49-F238E27FC236}">
                <a16:creationId xmlns:a16="http://schemas.microsoft.com/office/drawing/2014/main" id="{2881969E-3971-A430-E0A5-A700542C98F3}"/>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84914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27446" cy="429264"/>
          </a:xfrm>
        </p:spPr>
        <p:txBody>
          <a:bodyPr/>
          <a:lstStyle/>
          <a:p>
            <a:pPr>
              <a:defRPr/>
            </a:pPr>
            <a:fld id="{9AF42FAA-D9B7-4A81-A698-476EABF34C29}" type="slidenum">
              <a:rPr lang="he-IL" b="1" smtClean="0">
                <a:solidFill>
                  <a:schemeClr val="tx1"/>
                </a:solidFill>
              </a:rPr>
              <a:pPr>
                <a:defRPr/>
              </a:pPr>
              <a:t>37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Grey-box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E883549D-1DE1-ABF7-52BC-728E6762FA0F}"/>
              </a:ext>
            </a:extLst>
          </p:cNvPr>
          <p:cNvSpPr txBox="1"/>
          <p:nvPr/>
        </p:nvSpPr>
        <p:spPr>
          <a:xfrm>
            <a:off x="1112908" y="1751835"/>
            <a:ext cx="10129521" cy="1384995"/>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 In this type of attack, the attacker has some limited knowledge of the detection method being used, such as the feature extraction method or some hyperparameters.</a:t>
            </a:r>
            <a:endParaRPr lang="he-IL" sz="2800" dirty="0"/>
          </a:p>
        </p:txBody>
      </p:sp>
      <p:pic>
        <p:nvPicPr>
          <p:cNvPr id="3" name="תמונה 2">
            <a:extLst>
              <a:ext uri="{FF2B5EF4-FFF2-40B4-BE49-F238E27FC236}">
                <a16:creationId xmlns:a16="http://schemas.microsoft.com/office/drawing/2014/main" id="{F56F3C82-4340-A954-AE77-7D543E06BD90}"/>
              </a:ext>
            </a:extLst>
          </p:cNvPr>
          <p:cNvPicPr>
            <a:picLocks noChangeAspect="1"/>
          </p:cNvPicPr>
          <p:nvPr/>
        </p:nvPicPr>
        <p:blipFill>
          <a:blip r:embed="rId7"/>
          <a:stretch>
            <a:fillRect/>
          </a:stretch>
        </p:blipFill>
        <p:spPr>
          <a:xfrm>
            <a:off x="4556939" y="3554796"/>
            <a:ext cx="2655892" cy="2470598"/>
          </a:xfrm>
          <a:prstGeom prst="rect">
            <a:avLst/>
          </a:prstGeom>
        </p:spPr>
      </p:pic>
      <p:pic>
        <p:nvPicPr>
          <p:cNvPr id="13" name="תמונה 12">
            <a:extLst>
              <a:ext uri="{FF2B5EF4-FFF2-40B4-BE49-F238E27FC236}">
                <a16:creationId xmlns:a16="http://schemas.microsoft.com/office/drawing/2014/main" id="{427EF37B-419D-CC17-D51E-3C6C3A1CA090}"/>
              </a:ext>
            </a:extLst>
          </p:cNvPr>
          <p:cNvPicPr>
            <a:picLocks noChangeAspect="1"/>
          </p:cNvPicPr>
          <p:nvPr/>
        </p:nvPicPr>
        <p:blipFill>
          <a:blip r:embed="rId8"/>
          <a:stretch>
            <a:fillRect/>
          </a:stretch>
        </p:blipFill>
        <p:spPr>
          <a:xfrm rot="18857709">
            <a:off x="4990874" y="4604114"/>
            <a:ext cx="921649" cy="965241"/>
          </a:xfrm>
          <a:prstGeom prst="rect">
            <a:avLst/>
          </a:prstGeom>
        </p:spPr>
      </p:pic>
      <p:pic>
        <p:nvPicPr>
          <p:cNvPr id="14" name="תמונה 13">
            <a:extLst>
              <a:ext uri="{FF2B5EF4-FFF2-40B4-BE49-F238E27FC236}">
                <a16:creationId xmlns:a16="http://schemas.microsoft.com/office/drawing/2014/main" id="{19E38CB1-57EA-326E-AB17-9AC4B8746841}"/>
              </a:ext>
            </a:extLst>
          </p:cNvPr>
          <p:cNvPicPr>
            <a:picLocks noChangeAspect="1"/>
          </p:cNvPicPr>
          <p:nvPr/>
        </p:nvPicPr>
        <p:blipFill>
          <a:blip r:embed="rId8"/>
          <a:stretch>
            <a:fillRect/>
          </a:stretch>
        </p:blipFill>
        <p:spPr>
          <a:xfrm rot="21037541">
            <a:off x="6253279" y="4714240"/>
            <a:ext cx="523571" cy="548335"/>
          </a:xfrm>
          <a:prstGeom prst="rect">
            <a:avLst/>
          </a:prstGeom>
        </p:spPr>
      </p:pic>
      <p:sp>
        <p:nvSpPr>
          <p:cNvPr id="9" name="מציין מיקום של תאריך 1">
            <a:extLst>
              <a:ext uri="{FF2B5EF4-FFF2-40B4-BE49-F238E27FC236}">
                <a16:creationId xmlns:a16="http://schemas.microsoft.com/office/drawing/2014/main" id="{BBA6CAD9-B99A-D213-0DF4-EBA6DD78A90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25396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49217" cy="429264"/>
          </a:xfrm>
        </p:spPr>
        <p:txBody>
          <a:bodyPr/>
          <a:lstStyle/>
          <a:p>
            <a:pPr>
              <a:defRPr/>
            </a:pPr>
            <a:fld id="{9AF42FAA-D9B7-4A81-A698-476EABF34C29}" type="slidenum">
              <a:rPr lang="he-IL" b="1" smtClean="0">
                <a:solidFill>
                  <a:schemeClr val="tx1"/>
                </a:solidFill>
              </a:rPr>
              <a:pPr>
                <a:defRPr/>
              </a:pPr>
              <a:t>38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677144" y="92710"/>
            <a:ext cx="9062720"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Zero-knowledge</a:t>
            </a:r>
          </a:p>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E883549D-1DE1-ABF7-52BC-728E6762FA0F}"/>
              </a:ext>
            </a:extLst>
          </p:cNvPr>
          <p:cNvSpPr txBox="1"/>
          <p:nvPr/>
        </p:nvSpPr>
        <p:spPr>
          <a:xfrm>
            <a:off x="1116670" y="2067954"/>
            <a:ext cx="10129521" cy="1815882"/>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In this type of attack, the attacker does not have information, including its algorithms, features, and parameters. The most powerful model. If the attack succeeds, the security of the model is in grave danger.</a:t>
            </a:r>
            <a:endParaRPr lang="he-IL" sz="2800" dirty="0"/>
          </a:p>
        </p:txBody>
      </p:sp>
      <p:pic>
        <p:nvPicPr>
          <p:cNvPr id="3" name="תמונה 2">
            <a:extLst>
              <a:ext uri="{FF2B5EF4-FFF2-40B4-BE49-F238E27FC236}">
                <a16:creationId xmlns:a16="http://schemas.microsoft.com/office/drawing/2014/main" id="{8B544177-9CEB-1F14-09B6-883B9B3AD1EE}"/>
              </a:ext>
            </a:extLst>
          </p:cNvPr>
          <p:cNvPicPr>
            <a:picLocks noChangeAspect="1"/>
          </p:cNvPicPr>
          <p:nvPr/>
        </p:nvPicPr>
        <p:blipFill>
          <a:blip r:embed="rId7"/>
          <a:stretch>
            <a:fillRect/>
          </a:stretch>
        </p:blipFill>
        <p:spPr>
          <a:xfrm>
            <a:off x="5539445" y="3678953"/>
            <a:ext cx="1054100" cy="2053866"/>
          </a:xfrm>
          <a:prstGeom prst="rect">
            <a:avLst/>
          </a:prstGeom>
        </p:spPr>
      </p:pic>
      <p:pic>
        <p:nvPicPr>
          <p:cNvPr id="13" name="תמונה 12">
            <a:extLst>
              <a:ext uri="{FF2B5EF4-FFF2-40B4-BE49-F238E27FC236}">
                <a16:creationId xmlns:a16="http://schemas.microsoft.com/office/drawing/2014/main" id="{2A957E2F-EF13-6001-0B16-4F21ACF08634}"/>
              </a:ext>
            </a:extLst>
          </p:cNvPr>
          <p:cNvPicPr>
            <a:picLocks noChangeAspect="1"/>
          </p:cNvPicPr>
          <p:nvPr/>
        </p:nvPicPr>
        <p:blipFill>
          <a:blip r:embed="rId8"/>
          <a:stretch>
            <a:fillRect/>
          </a:stretch>
        </p:blipFill>
        <p:spPr>
          <a:xfrm>
            <a:off x="5712017" y="4334642"/>
            <a:ext cx="708955" cy="742487"/>
          </a:xfrm>
          <a:prstGeom prst="rect">
            <a:avLst/>
          </a:prstGeom>
        </p:spPr>
      </p:pic>
      <p:sp>
        <p:nvSpPr>
          <p:cNvPr id="9" name="מציין מיקום של תאריך 1">
            <a:extLst>
              <a:ext uri="{FF2B5EF4-FFF2-40B4-BE49-F238E27FC236}">
                <a16:creationId xmlns:a16="http://schemas.microsoft.com/office/drawing/2014/main" id="{95EC4782-3727-2C7D-2098-41CE25D1C937}"/>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25880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16560" cy="374015"/>
          </a:xfrm>
        </p:spPr>
        <p:txBody>
          <a:bodyPr/>
          <a:lstStyle/>
          <a:p>
            <a:pPr>
              <a:defRPr/>
            </a:pPr>
            <a:fld id="{9AF42FAA-D9B7-4A81-A698-476EABF34C29}" type="slidenum">
              <a:rPr lang="he-IL" b="1" smtClean="0">
                <a:solidFill>
                  <a:schemeClr val="tx1"/>
                </a:solidFill>
              </a:rPr>
              <a:pPr>
                <a:defRPr/>
              </a:pPr>
              <a:t>39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APKTOOL</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FA0AF1F8-D629-CECE-5645-E65A2D662422}"/>
              </a:ext>
            </a:extLst>
          </p:cNvPr>
          <p:cNvSpPr txBox="1"/>
          <p:nvPr/>
        </p:nvSpPr>
        <p:spPr>
          <a:xfrm>
            <a:off x="692560" y="1212651"/>
            <a:ext cx="10984839" cy="2246769"/>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It allows users to extract the source code of an APK file, modify it, and rebuild the APK back to its original format. </a:t>
            </a:r>
          </a:p>
          <a:p>
            <a:pPr marL="285750" indent="-285750" algn="l" rtl="0">
              <a:buFont typeface="Wingdings" panose="05000000000000000000" pitchFamily="2" charset="2"/>
              <a:buChar char="v"/>
            </a:pPr>
            <a:r>
              <a:rPr lang="en-US" sz="2800" dirty="0"/>
              <a:t> With </a:t>
            </a:r>
            <a:r>
              <a:rPr lang="en-US" sz="2800" dirty="0" err="1"/>
              <a:t>APKtool</a:t>
            </a:r>
            <a:r>
              <a:rPr lang="en-US" sz="2800" dirty="0"/>
              <a:t>, users can examine the inner workings of an APK file, understand how it is built, and potentially discover any security vulnerabilities or malware that may be present</a:t>
            </a:r>
            <a:r>
              <a:rPr lang="en-US" dirty="0"/>
              <a:t>.</a:t>
            </a:r>
            <a:endParaRPr lang="he-IL" dirty="0"/>
          </a:p>
        </p:txBody>
      </p:sp>
      <p:pic>
        <p:nvPicPr>
          <p:cNvPr id="22" name="תמונה 21">
            <a:extLst>
              <a:ext uri="{FF2B5EF4-FFF2-40B4-BE49-F238E27FC236}">
                <a16:creationId xmlns:a16="http://schemas.microsoft.com/office/drawing/2014/main" id="{F85FECBA-B259-A14B-B303-2C1FCDBF7603}"/>
              </a:ext>
            </a:extLst>
          </p:cNvPr>
          <p:cNvPicPr>
            <a:picLocks noChangeAspect="1"/>
          </p:cNvPicPr>
          <p:nvPr/>
        </p:nvPicPr>
        <p:blipFill>
          <a:blip r:embed="rId7"/>
          <a:stretch>
            <a:fillRect/>
          </a:stretch>
        </p:blipFill>
        <p:spPr>
          <a:xfrm>
            <a:off x="4709229" y="3745197"/>
            <a:ext cx="4571683" cy="2473206"/>
          </a:xfrm>
          <a:prstGeom prst="rect">
            <a:avLst/>
          </a:prstGeom>
        </p:spPr>
      </p:pic>
      <p:pic>
        <p:nvPicPr>
          <p:cNvPr id="23" name="תמונה 22">
            <a:extLst>
              <a:ext uri="{FF2B5EF4-FFF2-40B4-BE49-F238E27FC236}">
                <a16:creationId xmlns:a16="http://schemas.microsoft.com/office/drawing/2014/main" id="{B42BD104-0F47-A497-BF3C-8BA62C88E384}"/>
              </a:ext>
            </a:extLst>
          </p:cNvPr>
          <p:cNvPicPr>
            <a:picLocks noChangeAspect="1"/>
          </p:cNvPicPr>
          <p:nvPr/>
        </p:nvPicPr>
        <p:blipFill>
          <a:blip r:embed="rId8"/>
          <a:stretch>
            <a:fillRect/>
          </a:stretch>
        </p:blipFill>
        <p:spPr>
          <a:xfrm>
            <a:off x="745358" y="4291666"/>
            <a:ext cx="2886075" cy="15811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27FB155F-5DE2-D9D6-4A7D-333A2A34E1A9}"/>
              </a:ext>
            </a:extLst>
          </p:cNvPr>
          <p:cNvPicPr>
            <a:picLocks noChangeAspect="1"/>
          </p:cNvPicPr>
          <p:nvPr/>
        </p:nvPicPr>
        <p:blipFill>
          <a:blip r:embed="rId9"/>
          <a:stretch>
            <a:fillRect/>
          </a:stretch>
        </p:blipFill>
        <p:spPr>
          <a:xfrm>
            <a:off x="9244723" y="3227485"/>
            <a:ext cx="2886075" cy="1916534"/>
          </a:xfrm>
          <a:prstGeom prst="ellipse">
            <a:avLst/>
          </a:prstGeom>
          <a:ln>
            <a:noFill/>
          </a:ln>
          <a:effectLst>
            <a:softEdge rad="112500"/>
          </a:effectLst>
        </p:spPr>
      </p:pic>
      <p:sp>
        <p:nvSpPr>
          <p:cNvPr id="3" name="מציין מיקום של תאריך 1">
            <a:extLst>
              <a:ext uri="{FF2B5EF4-FFF2-40B4-BE49-F238E27FC236}">
                <a16:creationId xmlns:a16="http://schemas.microsoft.com/office/drawing/2014/main" id="{6BCC515E-A59D-F20C-88F9-0474D78973A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89466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898" y="-22450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8" y="-270739"/>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Two)</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9</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10</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11</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12</a:t>
            </a:r>
            <a:endParaRPr lang="he-IL" sz="2000" b="1" dirty="0"/>
          </a:p>
        </p:txBody>
      </p:sp>
      <p:sp>
        <p:nvSpPr>
          <p:cNvPr id="9" name="תיבת טקסט 8">
            <a:extLst>
              <a:ext uri="{FF2B5EF4-FFF2-40B4-BE49-F238E27FC236}">
                <a16:creationId xmlns:a16="http://schemas.microsoft.com/office/drawing/2014/main" id="{DA9BF776-3525-2F94-F9A7-2B85A9B1451A}"/>
              </a:ext>
            </a:extLst>
          </p:cNvPr>
          <p:cNvSpPr txBox="1"/>
          <p:nvPr/>
        </p:nvSpPr>
        <p:spPr>
          <a:xfrm>
            <a:off x="455656" y="2231151"/>
            <a:ext cx="2531753" cy="2062103"/>
          </a:xfrm>
          <a:prstGeom prst="rect">
            <a:avLst/>
          </a:prstGeom>
          <a:noFill/>
        </p:spPr>
        <p:txBody>
          <a:bodyPr wrap="square">
            <a:spAutoFit/>
          </a:bodyPr>
          <a:lstStyle/>
          <a:p>
            <a:pPr algn="ctr" rtl="0"/>
            <a:r>
              <a:rPr lang="en-US" sz="3200" b="1" dirty="0"/>
              <a:t>What Is a Benign Append Attack?</a:t>
            </a:r>
          </a:p>
        </p:txBody>
      </p:sp>
      <p:sp>
        <p:nvSpPr>
          <p:cNvPr id="10" name="תיבת טקסט 9">
            <a:extLst>
              <a:ext uri="{FF2B5EF4-FFF2-40B4-BE49-F238E27FC236}">
                <a16:creationId xmlns:a16="http://schemas.microsoft.com/office/drawing/2014/main" id="{D31F2306-F2AB-C7EB-1709-DC374E85392A}"/>
              </a:ext>
            </a:extLst>
          </p:cNvPr>
          <p:cNvSpPr txBox="1"/>
          <p:nvPr/>
        </p:nvSpPr>
        <p:spPr>
          <a:xfrm>
            <a:off x="3080384" y="2783246"/>
            <a:ext cx="2181514" cy="1077218"/>
          </a:xfrm>
          <a:prstGeom prst="rect">
            <a:avLst/>
          </a:prstGeom>
          <a:noFill/>
        </p:spPr>
        <p:txBody>
          <a:bodyPr wrap="square">
            <a:spAutoFit/>
          </a:bodyPr>
          <a:lstStyle/>
          <a:p>
            <a:r>
              <a:rPr lang="en-US" sz="3200" b="1" dirty="0"/>
              <a:t>Attacker models</a:t>
            </a:r>
          </a:p>
        </p:txBody>
      </p:sp>
      <p:sp>
        <p:nvSpPr>
          <p:cNvPr id="14" name="תיבת טקסט 13">
            <a:extLst>
              <a:ext uri="{FF2B5EF4-FFF2-40B4-BE49-F238E27FC236}">
                <a16:creationId xmlns:a16="http://schemas.microsoft.com/office/drawing/2014/main" id="{1E621320-1E49-3487-9DE7-4380AFBDBF56}"/>
              </a:ext>
            </a:extLst>
          </p:cNvPr>
          <p:cNvSpPr txBox="1"/>
          <p:nvPr/>
        </p:nvSpPr>
        <p:spPr>
          <a:xfrm>
            <a:off x="6537294" y="3098285"/>
            <a:ext cx="2025870" cy="584775"/>
          </a:xfrm>
          <a:prstGeom prst="rect">
            <a:avLst/>
          </a:prstGeom>
          <a:noFill/>
        </p:spPr>
        <p:txBody>
          <a:bodyPr wrap="square">
            <a:spAutoFit/>
          </a:bodyPr>
          <a:lstStyle/>
          <a:p>
            <a:pPr algn="ctr" rtl="0"/>
            <a:r>
              <a:rPr lang="en-US" sz="3200" b="1" dirty="0"/>
              <a:t>APKTOOL</a:t>
            </a:r>
            <a:r>
              <a:rPr lang="en-US" b="1" dirty="0"/>
              <a:t> </a:t>
            </a:r>
            <a:endParaRPr lang="he-IL" b="1" dirty="0"/>
          </a:p>
        </p:txBody>
      </p:sp>
      <p:sp>
        <p:nvSpPr>
          <p:cNvPr id="15" name="תיבת טקסט 14">
            <a:extLst>
              <a:ext uri="{FF2B5EF4-FFF2-40B4-BE49-F238E27FC236}">
                <a16:creationId xmlns:a16="http://schemas.microsoft.com/office/drawing/2014/main" id="{7AFFD804-3076-8377-9D62-3C3397AA7B97}"/>
              </a:ext>
            </a:extLst>
          </p:cNvPr>
          <p:cNvSpPr txBox="1"/>
          <p:nvPr/>
        </p:nvSpPr>
        <p:spPr>
          <a:xfrm>
            <a:off x="9838561" y="3052102"/>
            <a:ext cx="1278182" cy="584775"/>
          </a:xfrm>
          <a:prstGeom prst="rect">
            <a:avLst/>
          </a:prstGeom>
          <a:noFill/>
        </p:spPr>
        <p:txBody>
          <a:bodyPr wrap="square">
            <a:spAutoFit/>
          </a:bodyPr>
          <a:lstStyle/>
          <a:p>
            <a:pPr algn="ctr" rtl="0"/>
            <a:r>
              <a:rPr lang="en-US" sz="3200" b="1" dirty="0" err="1"/>
              <a:t>Smali</a:t>
            </a:r>
            <a:r>
              <a:rPr lang="en-US" dirty="0"/>
              <a:t> </a:t>
            </a:r>
          </a:p>
        </p:txBody>
      </p:sp>
    </p:spTree>
    <p:extLst>
      <p:ext uri="{BB962C8B-B14F-4D97-AF65-F5344CB8AC3E}">
        <p14:creationId xmlns:p14="http://schemas.microsoft.com/office/powerpoint/2010/main" val="1615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40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Smali</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0" name="תמונה 9">
            <a:extLst>
              <a:ext uri="{FF2B5EF4-FFF2-40B4-BE49-F238E27FC236}">
                <a16:creationId xmlns:a16="http://schemas.microsoft.com/office/drawing/2014/main" id="{ED7C11F9-62F1-1AC3-40DF-EBFB8982CCA0}"/>
              </a:ext>
            </a:extLst>
          </p:cNvPr>
          <p:cNvPicPr>
            <a:picLocks noChangeAspect="1"/>
          </p:cNvPicPr>
          <p:nvPr/>
        </p:nvPicPr>
        <p:blipFill>
          <a:blip r:embed="rId7"/>
          <a:stretch>
            <a:fillRect/>
          </a:stretch>
        </p:blipFill>
        <p:spPr>
          <a:xfrm>
            <a:off x="9564519" y="4587823"/>
            <a:ext cx="1392326" cy="1624064"/>
          </a:xfrm>
          <a:prstGeom prst="rect">
            <a:avLst/>
          </a:prstGeom>
        </p:spPr>
      </p:pic>
      <p:sp>
        <p:nvSpPr>
          <p:cNvPr id="13" name="תיבת טקסט 12">
            <a:extLst>
              <a:ext uri="{FF2B5EF4-FFF2-40B4-BE49-F238E27FC236}">
                <a16:creationId xmlns:a16="http://schemas.microsoft.com/office/drawing/2014/main" id="{78F5C898-A34F-B335-8EBD-D3ED9424716F}"/>
              </a:ext>
            </a:extLst>
          </p:cNvPr>
          <p:cNvSpPr txBox="1"/>
          <p:nvPr/>
        </p:nvSpPr>
        <p:spPr>
          <a:xfrm>
            <a:off x="677012" y="1249605"/>
            <a:ext cx="10837976" cy="2246769"/>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When you create an application code, the </a:t>
            </a:r>
            <a:r>
              <a:rPr lang="en-US" sz="2800" dirty="0" err="1"/>
              <a:t>apk</a:t>
            </a:r>
            <a:r>
              <a:rPr lang="en-US" sz="2800" dirty="0"/>
              <a:t> file contains a .</a:t>
            </a:r>
            <a:r>
              <a:rPr lang="en-US" sz="2800" dirty="0" err="1"/>
              <a:t>dex</a:t>
            </a:r>
            <a:r>
              <a:rPr lang="en-US" sz="2800" dirty="0"/>
              <a:t> file, which contains binary Dalvik bytecode. </a:t>
            </a:r>
          </a:p>
          <a:p>
            <a:pPr marL="285750" indent="-285750" algn="l" rtl="0">
              <a:buFont typeface="Wingdings" panose="05000000000000000000" pitchFamily="2" charset="2"/>
              <a:buChar char="v"/>
            </a:pPr>
            <a:r>
              <a:rPr lang="en-US" sz="2800" dirty="0"/>
              <a:t>However, it's not easy to read or modify binary code, so there are tools out there to convert to and from a human readable representation. </a:t>
            </a:r>
          </a:p>
          <a:p>
            <a:pPr marL="285750" indent="-285750" algn="l" rtl="0">
              <a:buFont typeface="Wingdings" panose="05000000000000000000" pitchFamily="2" charset="2"/>
              <a:buChar char="v"/>
            </a:pPr>
            <a:r>
              <a:rPr lang="en-US" sz="2800" dirty="0"/>
              <a:t>The most common human readable format is known as </a:t>
            </a:r>
            <a:r>
              <a:rPr lang="en-US" sz="2800" dirty="0" err="1"/>
              <a:t>Smali</a:t>
            </a:r>
            <a:r>
              <a:rPr lang="en-US" dirty="0"/>
              <a:t>. </a:t>
            </a:r>
          </a:p>
        </p:txBody>
      </p:sp>
      <p:sp>
        <p:nvSpPr>
          <p:cNvPr id="3" name="מציין מיקום של תאריך 1">
            <a:extLst>
              <a:ext uri="{FF2B5EF4-FFF2-40B4-BE49-F238E27FC236}">
                <a16:creationId xmlns:a16="http://schemas.microsoft.com/office/drawing/2014/main" id="{933AE72E-A4DA-3E1D-4084-16735EF57FC6}"/>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4098" name="Picture 2" descr="SMALI File Extension | Associated Programs | Free Online Tools - FileProInfo">
            <a:extLst>
              <a:ext uri="{FF2B5EF4-FFF2-40B4-BE49-F238E27FC236}">
                <a16:creationId xmlns:a16="http://schemas.microsoft.com/office/drawing/2014/main" id="{8A1D2A0A-67AE-45FE-90DD-3A9534F79D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5247" y="3742330"/>
            <a:ext cx="2269038" cy="246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51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41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Smali</a:t>
            </a: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code example</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4" name="תמונה 13">
            <a:extLst>
              <a:ext uri="{FF2B5EF4-FFF2-40B4-BE49-F238E27FC236}">
                <a16:creationId xmlns:a16="http://schemas.microsoft.com/office/drawing/2014/main" id="{CEB1E4AC-6AC8-2CEC-8042-4F81E4124433}"/>
              </a:ext>
            </a:extLst>
          </p:cNvPr>
          <p:cNvPicPr>
            <a:picLocks noChangeAspect="1"/>
          </p:cNvPicPr>
          <p:nvPr/>
        </p:nvPicPr>
        <p:blipFill>
          <a:blip r:embed="rId7"/>
          <a:stretch>
            <a:fillRect/>
          </a:stretch>
        </p:blipFill>
        <p:spPr>
          <a:xfrm>
            <a:off x="508000" y="1484497"/>
            <a:ext cx="11948159" cy="4728520"/>
          </a:xfrm>
          <a:prstGeom prst="rect">
            <a:avLst/>
          </a:prstGeom>
        </p:spPr>
      </p:pic>
      <p:sp>
        <p:nvSpPr>
          <p:cNvPr id="3" name="מציין מיקום של תאריך 1">
            <a:extLst>
              <a:ext uri="{FF2B5EF4-FFF2-40B4-BE49-F238E27FC236}">
                <a16:creationId xmlns:a16="http://schemas.microsoft.com/office/drawing/2014/main" id="{933AE72E-A4DA-3E1D-4084-16735EF57FC6}"/>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801776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2" descr="What are Custom Android ROMs and How to Install Them on Your Phone?">
            <a:extLst>
              <a:ext uri="{FF2B5EF4-FFF2-40B4-BE49-F238E27FC236}">
                <a16:creationId xmlns:a16="http://schemas.microsoft.com/office/drawing/2014/main" id="{03D37D53-A5B5-4B6E-AA8F-D073388A0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9132830" y="2981299"/>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1031" name="מלבן 1030">
            <a:extLst>
              <a:ext uri="{FF2B5EF4-FFF2-40B4-BE49-F238E27FC236}">
                <a16:creationId xmlns:a16="http://schemas.microsoft.com/office/drawing/2014/main" id="{66F8C8C3-A105-3B89-D818-FB5F46BF3D35}"/>
              </a:ext>
            </a:extLst>
          </p:cNvPr>
          <p:cNvSpPr/>
          <p:nvPr/>
        </p:nvSpPr>
        <p:spPr>
          <a:xfrm>
            <a:off x="9264464" y="376615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changed the values of the features in the xml files</a:t>
            </a:r>
          </a:p>
        </p:txBody>
      </p:sp>
      <p:cxnSp>
        <p:nvCxnSpPr>
          <p:cNvPr id="1032" name="מחבר חץ ישר 1031">
            <a:extLst>
              <a:ext uri="{FF2B5EF4-FFF2-40B4-BE49-F238E27FC236}">
                <a16:creationId xmlns:a16="http://schemas.microsoft.com/office/drawing/2014/main" id="{F2905F2D-1810-6646-A244-95B7007CFA26}"/>
              </a:ext>
            </a:extLst>
          </p:cNvPr>
          <p:cNvCxnSpPr>
            <a:cxnSpLocks/>
          </p:cNvCxnSpPr>
          <p:nvPr/>
        </p:nvCxnSpPr>
        <p:spPr>
          <a:xfrm>
            <a:off x="11891440" y="4928338"/>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6" name="Picture 2" descr="What are Custom Android ROMs and How to Install Them on Your Phone?">
            <a:extLst>
              <a:ext uri="{FF2B5EF4-FFF2-40B4-BE49-F238E27FC236}">
                <a16:creationId xmlns:a16="http://schemas.microsoft.com/office/drawing/2014/main" id="{B0A37180-CE45-A59B-F413-AF2E01156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282160" y="2965065"/>
            <a:ext cx="2758610" cy="877308"/>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70989" cy="429264"/>
          </a:xfrm>
        </p:spPr>
        <p:txBody>
          <a:bodyPr/>
          <a:lstStyle/>
          <a:p>
            <a:pPr>
              <a:defRPr/>
            </a:pPr>
            <a:fld id="{9AF42FAA-D9B7-4A81-A698-476EABF34C29}" type="slidenum">
              <a:rPr lang="he-IL" b="1" smtClean="0">
                <a:solidFill>
                  <a:schemeClr val="tx1"/>
                </a:solidFill>
              </a:rPr>
              <a:pPr>
                <a:defRPr/>
              </a:pPr>
              <a:t>42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162890"/>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CCE1B252-99FA-15A9-0C4D-C00C6C9ACD1F}"/>
              </a:ext>
            </a:extLst>
          </p:cNvPr>
          <p:cNvSpPr txBox="1"/>
          <p:nvPr/>
        </p:nvSpPr>
        <p:spPr>
          <a:xfrm>
            <a:off x="282160" y="938587"/>
            <a:ext cx="7232644" cy="2416046"/>
          </a:xfrm>
          <a:prstGeom prst="rect">
            <a:avLst/>
          </a:prstGeom>
          <a:noFill/>
        </p:spPr>
        <p:txBody>
          <a:bodyPr wrap="square" rtlCol="1">
            <a:spAutoFit/>
          </a:bodyPr>
          <a:lstStyle/>
          <a:p>
            <a:pPr algn="l" rtl="0"/>
            <a:r>
              <a:rPr lang="en-US" sz="2800" b="1" i="0" dirty="0">
                <a:solidFill>
                  <a:srgbClr val="0E1116"/>
                </a:solidFill>
                <a:effectLst/>
              </a:rPr>
              <a:t>The name of the attack: </a:t>
            </a:r>
            <a:r>
              <a:rPr lang="en-US" sz="2800" dirty="0"/>
              <a:t>Problem </a:t>
            </a:r>
            <a:r>
              <a:rPr lang="en-US" sz="2800" b="0" i="0" dirty="0">
                <a:solidFill>
                  <a:srgbClr val="0E1116"/>
                </a:solidFill>
                <a:effectLst/>
              </a:rPr>
              <a:t>attack.</a:t>
            </a:r>
          </a:p>
          <a:p>
            <a:pPr algn="l" rtl="0"/>
            <a:r>
              <a:rPr lang="en-US" sz="2800" b="1" i="0" dirty="0">
                <a:solidFill>
                  <a:srgbClr val="0E1116"/>
                </a:solidFill>
                <a:effectLst/>
              </a:rPr>
              <a:t>Type of weak spots: </a:t>
            </a:r>
            <a:r>
              <a:rPr lang="en-US" sz="2800" b="0" i="0" dirty="0">
                <a:solidFill>
                  <a:srgbClr val="0E1116"/>
                </a:solidFill>
                <a:effectLst/>
              </a:rPr>
              <a:t>The number of features.</a:t>
            </a:r>
          </a:p>
          <a:p>
            <a:pPr algn="l" rtl="0"/>
            <a:r>
              <a:rPr lang="en-US" sz="2800" b="1" i="0" dirty="0">
                <a:solidFill>
                  <a:srgbClr val="0E1116"/>
                </a:solidFill>
                <a:effectLst/>
              </a:rPr>
              <a:t>Attacker models: </a:t>
            </a:r>
            <a:r>
              <a:rPr lang="en-US" sz="2800" i="0" dirty="0">
                <a:solidFill>
                  <a:srgbClr val="0E1116"/>
                </a:solidFill>
                <a:effectLst/>
              </a:rPr>
              <a:t>White-box attacks.</a:t>
            </a:r>
          </a:p>
          <a:p>
            <a:pPr algn="l" rtl="0"/>
            <a:r>
              <a:rPr lang="en-US" sz="2800" b="1" i="0" dirty="0">
                <a:solidFill>
                  <a:srgbClr val="0E1116"/>
                </a:solidFill>
                <a:effectLst/>
              </a:rPr>
              <a:t>The way to find the weakness:</a:t>
            </a:r>
          </a:p>
          <a:p>
            <a:pPr algn="l" rtl="0"/>
            <a:endParaRPr lang="en-US" sz="1300" b="1" i="0" dirty="0">
              <a:solidFill>
                <a:srgbClr val="0E1116"/>
              </a:solidFill>
              <a:effectLst/>
            </a:endParaRPr>
          </a:p>
          <a:p>
            <a:pPr algn="l" rtl="0"/>
            <a:endParaRPr lang="en-US" sz="1300" b="0" i="0" dirty="0">
              <a:solidFill>
                <a:srgbClr val="0E1116"/>
              </a:solidFill>
              <a:effectLst/>
            </a:endParaRPr>
          </a:p>
          <a:p>
            <a:pPr algn="l" rtl="0"/>
            <a:endParaRPr lang="en-US" sz="1300" b="0" i="0" dirty="0">
              <a:solidFill>
                <a:srgbClr val="0E1116"/>
              </a:solidFill>
              <a:effectLst/>
            </a:endParaRPr>
          </a:p>
        </p:txBody>
      </p:sp>
      <p:pic>
        <p:nvPicPr>
          <p:cNvPr id="10" name="תמונה 9">
            <a:extLst>
              <a:ext uri="{FF2B5EF4-FFF2-40B4-BE49-F238E27FC236}">
                <a16:creationId xmlns:a16="http://schemas.microsoft.com/office/drawing/2014/main" id="{FD282239-4016-507F-A78F-F6115C5AB996}"/>
              </a:ext>
            </a:extLst>
          </p:cNvPr>
          <p:cNvPicPr>
            <a:picLocks noChangeAspect="1"/>
          </p:cNvPicPr>
          <p:nvPr/>
        </p:nvPicPr>
        <p:blipFill>
          <a:blip r:embed="rId6"/>
          <a:stretch>
            <a:fillRect/>
          </a:stretch>
        </p:blipFill>
        <p:spPr>
          <a:xfrm>
            <a:off x="8946244" y="1128773"/>
            <a:ext cx="2561407" cy="941490"/>
          </a:xfrm>
          <a:prstGeom prst="rect">
            <a:avLst/>
          </a:prstGeom>
        </p:spPr>
      </p:pic>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7"/>
          <a:stretch>
            <a:fillRect/>
          </a:stretch>
        </p:blipFill>
        <p:spPr>
          <a:xfrm>
            <a:off x="9739864" y="71038"/>
            <a:ext cx="841147" cy="603178"/>
          </a:xfrm>
          <a:prstGeom prst="rect">
            <a:avLst/>
          </a:prstGeom>
        </p:spPr>
      </p:pic>
      <p:sp>
        <p:nvSpPr>
          <p:cNvPr id="12" name="מלבן 11">
            <a:extLst>
              <a:ext uri="{FF2B5EF4-FFF2-40B4-BE49-F238E27FC236}">
                <a16:creationId xmlns:a16="http://schemas.microsoft.com/office/drawing/2014/main" id="{EAF3CE0B-AE91-F5FF-6B1E-D2035A9ACCF8}"/>
              </a:ext>
            </a:extLst>
          </p:cNvPr>
          <p:cNvSpPr/>
          <p:nvPr/>
        </p:nvSpPr>
        <p:spPr>
          <a:xfrm>
            <a:off x="413794" y="3749920"/>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opened the classifier</a:t>
            </a:r>
            <a:endParaRPr lang="he-IL" sz="2800" b="1" dirty="0"/>
          </a:p>
        </p:txBody>
      </p:sp>
      <p:cxnSp>
        <p:nvCxnSpPr>
          <p:cNvPr id="22" name="מחבר חץ ישר 21">
            <a:extLst>
              <a:ext uri="{FF2B5EF4-FFF2-40B4-BE49-F238E27FC236}">
                <a16:creationId xmlns:a16="http://schemas.microsoft.com/office/drawing/2014/main" id="{F5D963D3-DA8C-0265-9506-BA7F48F7457B}"/>
              </a:ext>
            </a:extLst>
          </p:cNvPr>
          <p:cNvCxnSpPr>
            <a:cxnSpLocks/>
          </p:cNvCxnSpPr>
          <p:nvPr/>
        </p:nvCxnSpPr>
        <p:spPr>
          <a:xfrm>
            <a:off x="3040770" y="4912104"/>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מציין מיקום של תאריך 1">
            <a:extLst>
              <a:ext uri="{FF2B5EF4-FFF2-40B4-BE49-F238E27FC236}">
                <a16:creationId xmlns:a16="http://schemas.microsoft.com/office/drawing/2014/main" id="{FA5BCD81-4A0F-BE55-599B-8E7E4741624F}"/>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51" name="Picture 2" descr="What are Custom Android ROMs and How to Install Them on Your Phone?">
            <a:extLst>
              <a:ext uri="{FF2B5EF4-FFF2-40B4-BE49-F238E27FC236}">
                <a16:creationId xmlns:a16="http://schemas.microsoft.com/office/drawing/2014/main" id="{4F481DE3-D23A-9DCB-DA03-837B74DC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3221166" y="2993502"/>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53" name="מלבן 52">
            <a:extLst>
              <a:ext uri="{FF2B5EF4-FFF2-40B4-BE49-F238E27FC236}">
                <a16:creationId xmlns:a16="http://schemas.microsoft.com/office/drawing/2014/main" id="{DE4A7A4A-D35E-07F8-D572-FA86BC3543B2}"/>
              </a:ext>
            </a:extLst>
          </p:cNvPr>
          <p:cNvSpPr/>
          <p:nvPr/>
        </p:nvSpPr>
        <p:spPr>
          <a:xfrm>
            <a:off x="3352800" y="3778357"/>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Checking which features the classifier learns about</a:t>
            </a:r>
            <a:endParaRPr lang="he-IL" sz="2800" b="1" dirty="0"/>
          </a:p>
        </p:txBody>
      </p:sp>
      <p:cxnSp>
        <p:nvCxnSpPr>
          <p:cNvPr id="54" name="מחבר חץ ישר 53">
            <a:extLst>
              <a:ext uri="{FF2B5EF4-FFF2-40B4-BE49-F238E27FC236}">
                <a16:creationId xmlns:a16="http://schemas.microsoft.com/office/drawing/2014/main" id="{542C3142-D8C9-E489-8B17-4E17D0C47052}"/>
              </a:ext>
            </a:extLst>
          </p:cNvPr>
          <p:cNvCxnSpPr>
            <a:cxnSpLocks/>
          </p:cNvCxnSpPr>
          <p:nvPr/>
        </p:nvCxnSpPr>
        <p:spPr>
          <a:xfrm>
            <a:off x="5979776" y="4940541"/>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7" name="Picture 2" descr="What are Custom Android ROMs and How to Install Them on Your Phone?">
            <a:extLst>
              <a:ext uri="{FF2B5EF4-FFF2-40B4-BE49-F238E27FC236}">
                <a16:creationId xmlns:a16="http://schemas.microsoft.com/office/drawing/2014/main" id="{C624B7B7-05FF-F706-2BCD-F33F15FDB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6172987" y="3025119"/>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1028" name="מלבן 1027">
            <a:extLst>
              <a:ext uri="{FF2B5EF4-FFF2-40B4-BE49-F238E27FC236}">
                <a16:creationId xmlns:a16="http://schemas.microsoft.com/office/drawing/2014/main" id="{389C737C-C566-2C24-6F9D-F54FAED51572}"/>
              </a:ext>
            </a:extLst>
          </p:cNvPr>
          <p:cNvSpPr/>
          <p:nvPr/>
        </p:nvSpPr>
        <p:spPr>
          <a:xfrm>
            <a:off x="6304621" y="380997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The features are xml files that describe the API of the App</a:t>
            </a:r>
          </a:p>
        </p:txBody>
      </p:sp>
      <p:cxnSp>
        <p:nvCxnSpPr>
          <p:cNvPr id="1029" name="מחבר חץ ישר 1028">
            <a:extLst>
              <a:ext uri="{FF2B5EF4-FFF2-40B4-BE49-F238E27FC236}">
                <a16:creationId xmlns:a16="http://schemas.microsoft.com/office/drawing/2014/main" id="{CE3B972C-0EF5-486B-3572-61E6DFDC2FFF}"/>
              </a:ext>
            </a:extLst>
          </p:cNvPr>
          <p:cNvCxnSpPr>
            <a:cxnSpLocks/>
          </p:cNvCxnSpPr>
          <p:nvPr/>
        </p:nvCxnSpPr>
        <p:spPr>
          <a:xfrm>
            <a:off x="8931597" y="4972158"/>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807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2" descr="What are Custom Android ROMs and How to Install Them on Your Phone?">
            <a:extLst>
              <a:ext uri="{FF2B5EF4-FFF2-40B4-BE49-F238E27FC236}">
                <a16:creationId xmlns:a16="http://schemas.microsoft.com/office/drawing/2014/main" id="{03D37D53-A5B5-4B6E-AA8F-D073388A0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9132830" y="2981299"/>
            <a:ext cx="2758610" cy="8773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What are Custom Android ROMs and How to Install Them on Your Phone?">
            <a:extLst>
              <a:ext uri="{FF2B5EF4-FFF2-40B4-BE49-F238E27FC236}">
                <a16:creationId xmlns:a16="http://schemas.microsoft.com/office/drawing/2014/main" id="{B0A37180-CE45-A59B-F413-AF2E01156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282160" y="2965065"/>
            <a:ext cx="2758610" cy="877308"/>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70989" cy="429264"/>
          </a:xfrm>
        </p:spPr>
        <p:txBody>
          <a:bodyPr/>
          <a:lstStyle/>
          <a:p>
            <a:pPr>
              <a:defRPr/>
            </a:pPr>
            <a:fld id="{9AF42FAA-D9B7-4A81-A698-476EABF34C29}" type="slidenum">
              <a:rPr lang="he-IL" b="1" smtClean="0">
                <a:solidFill>
                  <a:schemeClr val="tx1"/>
                </a:solidFill>
              </a:rPr>
              <a:pPr>
                <a:defRPr/>
              </a:pPr>
              <a:t>43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162890"/>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CCE1B252-99FA-15A9-0C4D-C00C6C9ACD1F}"/>
              </a:ext>
            </a:extLst>
          </p:cNvPr>
          <p:cNvSpPr txBox="1"/>
          <p:nvPr/>
        </p:nvSpPr>
        <p:spPr>
          <a:xfrm>
            <a:off x="352333" y="1161466"/>
            <a:ext cx="9263358" cy="1985159"/>
          </a:xfrm>
          <a:prstGeom prst="rect">
            <a:avLst/>
          </a:prstGeom>
          <a:noFill/>
        </p:spPr>
        <p:txBody>
          <a:bodyPr wrap="square" rtlCol="1">
            <a:spAutoFit/>
          </a:bodyPr>
          <a:lstStyle/>
          <a:p>
            <a:pPr algn="l" rtl="0"/>
            <a:r>
              <a:rPr lang="en-US" sz="2800" dirty="0"/>
              <a:t>if add to the beginning of the features of the application an amount of more than 5000 lines of code of empty characters  or any features , we will lower the accuracy of the classifier.</a:t>
            </a:r>
            <a:endParaRPr lang="he-IL" sz="2800" dirty="0"/>
          </a:p>
          <a:p>
            <a:pPr algn="l" rtl="0"/>
            <a:endParaRPr lang="en-US" sz="1300" b="1" i="0" dirty="0">
              <a:solidFill>
                <a:srgbClr val="0E1116"/>
              </a:solidFill>
              <a:effectLst/>
            </a:endParaRPr>
          </a:p>
          <a:p>
            <a:pPr algn="l" rtl="0"/>
            <a:endParaRPr lang="en-US" sz="1300" b="0" i="0" dirty="0">
              <a:solidFill>
                <a:srgbClr val="0E1116"/>
              </a:solidFill>
              <a:effectLst/>
            </a:endParaRPr>
          </a:p>
          <a:p>
            <a:pPr algn="l" rtl="0"/>
            <a:endParaRPr lang="en-US" sz="1300" b="0" i="0" dirty="0">
              <a:solidFill>
                <a:srgbClr val="0E1116"/>
              </a:solidFill>
              <a:effectLst/>
            </a:endParaRPr>
          </a:p>
        </p:txBody>
      </p:sp>
      <p:pic>
        <p:nvPicPr>
          <p:cNvPr id="10" name="תמונה 9">
            <a:extLst>
              <a:ext uri="{FF2B5EF4-FFF2-40B4-BE49-F238E27FC236}">
                <a16:creationId xmlns:a16="http://schemas.microsoft.com/office/drawing/2014/main" id="{FD282239-4016-507F-A78F-F6115C5AB996}"/>
              </a:ext>
            </a:extLst>
          </p:cNvPr>
          <p:cNvPicPr>
            <a:picLocks noChangeAspect="1"/>
          </p:cNvPicPr>
          <p:nvPr/>
        </p:nvPicPr>
        <p:blipFill>
          <a:blip r:embed="rId6"/>
          <a:stretch>
            <a:fillRect/>
          </a:stretch>
        </p:blipFill>
        <p:spPr>
          <a:xfrm>
            <a:off x="9364964" y="1498877"/>
            <a:ext cx="2561407" cy="941490"/>
          </a:xfrm>
          <a:prstGeom prst="rect">
            <a:avLst/>
          </a:prstGeom>
        </p:spPr>
      </p:pic>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7"/>
          <a:stretch>
            <a:fillRect/>
          </a:stretch>
        </p:blipFill>
        <p:spPr>
          <a:xfrm>
            <a:off x="9739864" y="71038"/>
            <a:ext cx="841147" cy="603178"/>
          </a:xfrm>
          <a:prstGeom prst="rect">
            <a:avLst/>
          </a:prstGeom>
        </p:spPr>
      </p:pic>
      <p:sp>
        <p:nvSpPr>
          <p:cNvPr id="12" name="מלבן 11">
            <a:extLst>
              <a:ext uri="{FF2B5EF4-FFF2-40B4-BE49-F238E27FC236}">
                <a16:creationId xmlns:a16="http://schemas.microsoft.com/office/drawing/2014/main" id="{EAF3CE0B-AE91-F5FF-6B1E-D2035A9ACCF8}"/>
              </a:ext>
            </a:extLst>
          </p:cNvPr>
          <p:cNvSpPr/>
          <p:nvPr/>
        </p:nvSpPr>
        <p:spPr>
          <a:xfrm>
            <a:off x="413794" y="3749920"/>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Push features in an App classified as "benign" to an App classified as "malicious"</a:t>
            </a:r>
            <a:endParaRPr lang="he-IL" sz="2800" b="1" dirty="0"/>
          </a:p>
        </p:txBody>
      </p:sp>
      <p:cxnSp>
        <p:nvCxnSpPr>
          <p:cNvPr id="22" name="מחבר חץ ישר 21">
            <a:extLst>
              <a:ext uri="{FF2B5EF4-FFF2-40B4-BE49-F238E27FC236}">
                <a16:creationId xmlns:a16="http://schemas.microsoft.com/office/drawing/2014/main" id="{F5D963D3-DA8C-0265-9506-BA7F48F7457B}"/>
              </a:ext>
            </a:extLst>
          </p:cNvPr>
          <p:cNvCxnSpPr>
            <a:cxnSpLocks/>
          </p:cNvCxnSpPr>
          <p:nvPr/>
        </p:nvCxnSpPr>
        <p:spPr>
          <a:xfrm>
            <a:off x="3040770" y="4912104"/>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מציין מיקום של תאריך 1">
            <a:extLst>
              <a:ext uri="{FF2B5EF4-FFF2-40B4-BE49-F238E27FC236}">
                <a16:creationId xmlns:a16="http://schemas.microsoft.com/office/drawing/2014/main" id="{FA5BCD81-4A0F-BE55-599B-8E7E4741624F}"/>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51" name="Picture 2" descr="What are Custom Android ROMs and How to Install Them on Your Phone?">
            <a:extLst>
              <a:ext uri="{FF2B5EF4-FFF2-40B4-BE49-F238E27FC236}">
                <a16:creationId xmlns:a16="http://schemas.microsoft.com/office/drawing/2014/main" id="{4F481DE3-D23A-9DCB-DA03-837B74DC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3221166" y="2993502"/>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53" name="מלבן 52">
            <a:extLst>
              <a:ext uri="{FF2B5EF4-FFF2-40B4-BE49-F238E27FC236}">
                <a16:creationId xmlns:a16="http://schemas.microsoft.com/office/drawing/2014/main" id="{DE4A7A4A-D35E-07F8-D572-FA86BC3543B2}"/>
              </a:ext>
            </a:extLst>
          </p:cNvPr>
          <p:cNvSpPr/>
          <p:nvPr/>
        </p:nvSpPr>
        <p:spPr>
          <a:xfrm>
            <a:off x="3352800" y="3778357"/>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000" b="1" dirty="0"/>
              <a:t>Find more than 5000 lines of features that add to an app that is classified as "malicious" decrease the accuracy of the classifier.</a:t>
            </a:r>
            <a:endParaRPr lang="he-IL" sz="2000" b="1" dirty="0"/>
          </a:p>
        </p:txBody>
      </p:sp>
      <p:cxnSp>
        <p:nvCxnSpPr>
          <p:cNvPr id="54" name="מחבר חץ ישר 53">
            <a:extLst>
              <a:ext uri="{FF2B5EF4-FFF2-40B4-BE49-F238E27FC236}">
                <a16:creationId xmlns:a16="http://schemas.microsoft.com/office/drawing/2014/main" id="{542C3142-D8C9-E489-8B17-4E17D0C47052}"/>
              </a:ext>
            </a:extLst>
          </p:cNvPr>
          <p:cNvCxnSpPr>
            <a:cxnSpLocks/>
          </p:cNvCxnSpPr>
          <p:nvPr/>
        </p:nvCxnSpPr>
        <p:spPr>
          <a:xfrm>
            <a:off x="5979776" y="4940541"/>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7" name="Picture 2" descr="What are Custom Android ROMs and How to Install Them on Your Phone?">
            <a:extLst>
              <a:ext uri="{FF2B5EF4-FFF2-40B4-BE49-F238E27FC236}">
                <a16:creationId xmlns:a16="http://schemas.microsoft.com/office/drawing/2014/main" id="{C624B7B7-05FF-F706-2BCD-F33F15FDB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6172987" y="3025119"/>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1028" name="מלבן 1027">
            <a:extLst>
              <a:ext uri="{FF2B5EF4-FFF2-40B4-BE49-F238E27FC236}">
                <a16:creationId xmlns:a16="http://schemas.microsoft.com/office/drawing/2014/main" id="{389C737C-C566-2C24-6F9D-F54FAED51572}"/>
              </a:ext>
            </a:extLst>
          </p:cNvPr>
          <p:cNvSpPr/>
          <p:nvPr/>
        </p:nvSpPr>
        <p:spPr>
          <a:xfrm>
            <a:off x="6304621" y="380997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000" b="1" dirty="0"/>
              <a:t>added various meaningless xml tags to other apps that were classified as " malicious", and found that the accuracy of the classifier decreased</a:t>
            </a:r>
            <a:endParaRPr lang="he-IL" sz="2000" b="1" dirty="0"/>
          </a:p>
        </p:txBody>
      </p:sp>
      <p:cxnSp>
        <p:nvCxnSpPr>
          <p:cNvPr id="1029" name="מחבר חץ ישר 1028">
            <a:extLst>
              <a:ext uri="{FF2B5EF4-FFF2-40B4-BE49-F238E27FC236}">
                <a16:creationId xmlns:a16="http://schemas.microsoft.com/office/drawing/2014/main" id="{CE3B972C-0EF5-486B-3572-61E6DFDC2FFF}"/>
              </a:ext>
            </a:extLst>
          </p:cNvPr>
          <p:cNvCxnSpPr>
            <a:cxnSpLocks/>
          </p:cNvCxnSpPr>
          <p:nvPr/>
        </p:nvCxnSpPr>
        <p:spPr>
          <a:xfrm>
            <a:off x="8931597" y="4972158"/>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1" name="מלבן 1030">
            <a:extLst>
              <a:ext uri="{FF2B5EF4-FFF2-40B4-BE49-F238E27FC236}">
                <a16:creationId xmlns:a16="http://schemas.microsoft.com/office/drawing/2014/main" id="{66F8C8C3-A105-3B89-D818-FB5F46BF3D35}"/>
              </a:ext>
            </a:extLst>
          </p:cNvPr>
          <p:cNvSpPr/>
          <p:nvPr/>
        </p:nvSpPr>
        <p:spPr>
          <a:xfrm>
            <a:off x="9264464" y="376615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discovered that the weak point of the classifier is the number of features</a:t>
            </a:r>
            <a:endParaRPr lang="he-IL" sz="2800" b="1" dirty="0"/>
          </a:p>
        </p:txBody>
      </p:sp>
      <p:cxnSp>
        <p:nvCxnSpPr>
          <p:cNvPr id="13" name="מחבר חץ ישר 12">
            <a:extLst>
              <a:ext uri="{FF2B5EF4-FFF2-40B4-BE49-F238E27FC236}">
                <a16:creationId xmlns:a16="http://schemas.microsoft.com/office/drawing/2014/main" id="{21DB28F6-4B54-BBC0-9306-33A269BEC9E1}"/>
              </a:ext>
            </a:extLst>
          </p:cNvPr>
          <p:cNvCxnSpPr>
            <a:cxnSpLocks/>
          </p:cNvCxnSpPr>
          <p:nvPr/>
        </p:nvCxnSpPr>
        <p:spPr>
          <a:xfrm>
            <a:off x="101764" y="4862042"/>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3019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44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739586" y="518795"/>
            <a:ext cx="1005033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Examples of features that can be added to the application:</a:t>
            </a: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4" name="תיבת טקסט 13">
            <a:extLst>
              <a:ext uri="{FF2B5EF4-FFF2-40B4-BE49-F238E27FC236}">
                <a16:creationId xmlns:a16="http://schemas.microsoft.com/office/drawing/2014/main" id="{36C1E21A-CD13-B154-70F2-66390BE4AF2B}"/>
              </a:ext>
            </a:extLst>
          </p:cNvPr>
          <p:cNvSpPr txBox="1"/>
          <p:nvPr/>
        </p:nvSpPr>
        <p:spPr>
          <a:xfrm>
            <a:off x="1893335" y="2554485"/>
            <a:ext cx="9170904" cy="954107"/>
          </a:xfrm>
          <a:prstGeom prst="rect">
            <a:avLst/>
          </a:prstGeom>
          <a:noFill/>
        </p:spPr>
        <p:txBody>
          <a:bodyPr wrap="square">
            <a:spAutoFit/>
          </a:bodyPr>
          <a:lstStyle/>
          <a:p>
            <a:pPr algn="l" rtl="0"/>
            <a:r>
              <a:rPr lang="en-US" sz="2800" dirty="0"/>
              <a:t>A. &lt;"</a:t>
            </a:r>
            <a:r>
              <a:rPr lang="en-US" sz="2800" dirty="0" err="1"/>
              <a:t>stam</a:t>
            </a:r>
            <a:r>
              <a:rPr lang="en-US" sz="2800" dirty="0"/>
              <a:t> name="</a:t>
            </a:r>
            <a:r>
              <a:rPr lang="en-US" sz="2800" dirty="0" err="1"/>
              <a:t>android.nlp</a:t>
            </a:r>
            <a:r>
              <a:rPr lang="en-US" sz="2800" dirty="0"/>
              <a:t>""&gt;</a:t>
            </a:r>
          </a:p>
          <a:p>
            <a:pPr algn="l" rtl="0"/>
            <a:r>
              <a:rPr lang="en-US" sz="2800" dirty="0"/>
              <a:t>B. &lt;"package name="android.support.v4.app""&gt;</a:t>
            </a:r>
          </a:p>
        </p:txBody>
      </p:sp>
      <p:sp>
        <p:nvSpPr>
          <p:cNvPr id="3" name="מציין מיקום של תאריך 1">
            <a:extLst>
              <a:ext uri="{FF2B5EF4-FFF2-40B4-BE49-F238E27FC236}">
                <a16:creationId xmlns:a16="http://schemas.microsoft.com/office/drawing/2014/main" id="{9AF856F3-7190-71DC-2EE0-A8CF2D4A3BB7}"/>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2" name="תמונה 11">
            <a:extLst>
              <a:ext uri="{FF2B5EF4-FFF2-40B4-BE49-F238E27FC236}">
                <a16:creationId xmlns:a16="http://schemas.microsoft.com/office/drawing/2014/main" id="{741A5332-6348-0EBC-E813-D3AE88142FF7}"/>
              </a:ext>
            </a:extLst>
          </p:cNvPr>
          <p:cNvPicPr>
            <a:picLocks noChangeAspect="1"/>
          </p:cNvPicPr>
          <p:nvPr/>
        </p:nvPicPr>
        <p:blipFill rotWithShape="1">
          <a:blip r:embed="rId7"/>
          <a:srcRect b="62710"/>
          <a:stretch/>
        </p:blipFill>
        <p:spPr>
          <a:xfrm>
            <a:off x="527050" y="3437691"/>
            <a:ext cx="10669270" cy="2519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23320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65225" cy="374015"/>
          </a:xfrm>
        </p:spPr>
        <p:txBody>
          <a:bodyPr/>
          <a:lstStyle/>
          <a:p>
            <a:pPr>
              <a:defRPr/>
            </a:pPr>
            <a:fld id="{9AF42FAA-D9B7-4A81-A698-476EABF34C29}" type="slidenum">
              <a:rPr lang="he-IL" b="1" smtClean="0">
                <a:solidFill>
                  <a:schemeClr val="tx1"/>
                </a:solidFill>
              </a:rPr>
              <a:pPr>
                <a:defRPr/>
              </a:pPr>
              <a:t>45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2" name="מלבן 1">
            <a:extLst>
              <a:ext uri="{FF2B5EF4-FFF2-40B4-BE49-F238E27FC236}">
                <a16:creationId xmlns:a16="http://schemas.microsoft.com/office/drawing/2014/main" id="{A7C6AECD-DEED-CFC5-1B5D-46CD25010F56}"/>
              </a:ext>
            </a:extLst>
          </p:cNvPr>
          <p:cNvSpPr/>
          <p:nvPr/>
        </p:nvSpPr>
        <p:spPr>
          <a:xfrm>
            <a:off x="1610989" y="118126"/>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to plan 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20" name="מלבן 19">
            <a:extLst>
              <a:ext uri="{FF2B5EF4-FFF2-40B4-BE49-F238E27FC236}">
                <a16:creationId xmlns:a16="http://schemas.microsoft.com/office/drawing/2014/main" id="{B789295E-6DA2-E1D4-9331-BC22B47E3B62}"/>
              </a:ext>
            </a:extLst>
          </p:cNvPr>
          <p:cNvSpPr/>
          <p:nvPr/>
        </p:nvSpPr>
        <p:spPr>
          <a:xfrm>
            <a:off x="16660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a code that checks which bad apps the classifier takes for "testing"</a:t>
            </a:r>
            <a:endParaRPr lang="he-IL" sz="2800" b="1" dirty="0"/>
          </a:p>
        </p:txBody>
      </p:sp>
      <p:sp>
        <p:nvSpPr>
          <p:cNvPr id="23" name="מלבן 22">
            <a:extLst>
              <a:ext uri="{FF2B5EF4-FFF2-40B4-BE49-F238E27FC236}">
                <a16:creationId xmlns:a16="http://schemas.microsoft.com/office/drawing/2014/main" id="{78962887-39E7-C2AE-9C59-2B32DA63AEF7}"/>
              </a:ext>
            </a:extLst>
          </p:cNvPr>
          <p:cNvSpPr/>
          <p:nvPr/>
        </p:nvSpPr>
        <p:spPr>
          <a:xfrm>
            <a:off x="15005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074" name="Picture 2" descr="The Number Of Malicious Android Apps On Web Stands At 700,000+ | Redmond Pie">
            <a:extLst>
              <a:ext uri="{FF2B5EF4-FFF2-40B4-BE49-F238E27FC236}">
                <a16:creationId xmlns:a16="http://schemas.microsoft.com/office/drawing/2014/main" id="{24ADA7FB-CB83-82D5-2466-FF25FBA98C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123009"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62" name="תיבת טקסט 61">
            <a:extLst>
              <a:ext uri="{FF2B5EF4-FFF2-40B4-BE49-F238E27FC236}">
                <a16:creationId xmlns:a16="http://schemas.microsoft.com/office/drawing/2014/main" id="{28C2B336-A67B-278C-1EA7-41DE347F17BA}"/>
              </a:ext>
            </a:extLst>
          </p:cNvPr>
          <p:cNvSpPr txBox="1"/>
          <p:nvPr/>
        </p:nvSpPr>
        <p:spPr>
          <a:xfrm>
            <a:off x="57677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034399" y="6430979"/>
            <a:ext cx="4114800" cy="365125"/>
          </a:xfrm>
        </p:spPr>
        <p:txBody>
          <a:bodyPr/>
          <a:lstStyle/>
          <a:p>
            <a:pPr>
              <a:defRPr/>
            </a:pPr>
            <a:r>
              <a:rPr lang="en-US" b="1" dirty="0"/>
              <a:t>Attack Android Malware Detection With NLP</a:t>
            </a:r>
          </a:p>
        </p:txBody>
      </p:sp>
      <p:sp>
        <p:nvSpPr>
          <p:cNvPr id="3" name="מציין מיקום של תאריך 1">
            <a:extLst>
              <a:ext uri="{FF2B5EF4-FFF2-40B4-BE49-F238E27FC236}">
                <a16:creationId xmlns:a16="http://schemas.microsoft.com/office/drawing/2014/main" id="{2D389521-A6F6-771F-3F2E-ADD42117F6A7}"/>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תמונה 8">
            <a:extLst>
              <a:ext uri="{FF2B5EF4-FFF2-40B4-BE49-F238E27FC236}">
                <a16:creationId xmlns:a16="http://schemas.microsoft.com/office/drawing/2014/main" id="{93AE44F2-4716-405D-7FEE-48E2BA161C7E}"/>
              </a:ext>
            </a:extLst>
          </p:cNvPr>
          <p:cNvPicPr>
            <a:picLocks noChangeAspect="1"/>
          </p:cNvPicPr>
          <p:nvPr/>
        </p:nvPicPr>
        <p:blipFill>
          <a:blip r:embed="rId8"/>
          <a:stretch>
            <a:fillRect/>
          </a:stretch>
        </p:blipFill>
        <p:spPr>
          <a:xfrm>
            <a:off x="2170548" y="4475176"/>
            <a:ext cx="438950" cy="975445"/>
          </a:xfrm>
          <a:prstGeom prst="rect">
            <a:avLst/>
          </a:prstGeom>
        </p:spPr>
      </p:pic>
      <p:cxnSp>
        <p:nvCxnSpPr>
          <p:cNvPr id="11" name="מחבר חץ ישר 10">
            <a:extLst>
              <a:ext uri="{FF2B5EF4-FFF2-40B4-BE49-F238E27FC236}">
                <a16:creationId xmlns:a16="http://schemas.microsoft.com/office/drawing/2014/main" id="{AB93F84A-03A9-00E5-2B2A-B2B9AF8F18CA}"/>
              </a:ext>
            </a:extLst>
          </p:cNvPr>
          <p:cNvCxnSpPr>
            <a:cxnSpLocks/>
          </p:cNvCxnSpPr>
          <p:nvPr/>
        </p:nvCxnSpPr>
        <p:spPr>
          <a:xfrm>
            <a:off x="259933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מלבן 17">
            <a:extLst>
              <a:ext uri="{FF2B5EF4-FFF2-40B4-BE49-F238E27FC236}">
                <a16:creationId xmlns:a16="http://schemas.microsoft.com/office/drawing/2014/main" id="{E8089495-1207-C6BF-BB3B-B50BD534D019}"/>
              </a:ext>
            </a:extLst>
          </p:cNvPr>
          <p:cNvSpPr/>
          <p:nvPr/>
        </p:nvSpPr>
        <p:spPr>
          <a:xfrm>
            <a:off x="3175622"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a code that opens the " malicious " APP with </a:t>
            </a:r>
            <a:r>
              <a:rPr lang="en-US" sz="2800" b="1" dirty="0" err="1"/>
              <a:t>Apktool</a:t>
            </a:r>
            <a:endParaRPr lang="en-US" sz="2800" b="1" dirty="0"/>
          </a:p>
        </p:txBody>
      </p:sp>
      <p:sp>
        <p:nvSpPr>
          <p:cNvPr id="19" name="מלבן 18">
            <a:extLst>
              <a:ext uri="{FF2B5EF4-FFF2-40B4-BE49-F238E27FC236}">
                <a16:creationId xmlns:a16="http://schemas.microsoft.com/office/drawing/2014/main" id="{3D02AFDF-9238-00D3-C770-F8E19C0F2762}"/>
              </a:ext>
            </a:extLst>
          </p:cNvPr>
          <p:cNvSpPr/>
          <p:nvPr/>
        </p:nvSpPr>
        <p:spPr>
          <a:xfrm>
            <a:off x="3159074"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2" name="Picture 2" descr="The Number Of Malicious Android Apps On Web Stands At 700,000+ | Redmond Pie">
            <a:extLst>
              <a:ext uri="{FF2B5EF4-FFF2-40B4-BE49-F238E27FC236}">
                <a16:creationId xmlns:a16="http://schemas.microsoft.com/office/drawing/2014/main" id="{4364E706-4EDE-E087-E452-5F27599F89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2886006"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143BCFDF-C65C-1776-C036-56A86C68BECB}"/>
              </a:ext>
            </a:extLst>
          </p:cNvPr>
          <p:cNvSpPr txBox="1"/>
          <p:nvPr/>
        </p:nvSpPr>
        <p:spPr>
          <a:xfrm>
            <a:off x="3585794"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25" name="תמונה 24">
            <a:extLst>
              <a:ext uri="{FF2B5EF4-FFF2-40B4-BE49-F238E27FC236}">
                <a16:creationId xmlns:a16="http://schemas.microsoft.com/office/drawing/2014/main" id="{E1617B54-36B4-4BC8-03D9-CFED986012A5}"/>
              </a:ext>
            </a:extLst>
          </p:cNvPr>
          <p:cNvPicPr>
            <a:picLocks noChangeAspect="1"/>
          </p:cNvPicPr>
          <p:nvPr/>
        </p:nvPicPr>
        <p:blipFill>
          <a:blip r:embed="rId8"/>
          <a:stretch>
            <a:fillRect/>
          </a:stretch>
        </p:blipFill>
        <p:spPr>
          <a:xfrm>
            <a:off x="5179563" y="4475176"/>
            <a:ext cx="438950" cy="975445"/>
          </a:xfrm>
          <a:prstGeom prst="rect">
            <a:avLst/>
          </a:prstGeom>
        </p:spPr>
      </p:pic>
      <p:cxnSp>
        <p:nvCxnSpPr>
          <p:cNvPr id="26" name="מחבר חץ ישר 25">
            <a:extLst>
              <a:ext uri="{FF2B5EF4-FFF2-40B4-BE49-F238E27FC236}">
                <a16:creationId xmlns:a16="http://schemas.microsoft.com/office/drawing/2014/main" id="{97580336-C24F-7BAF-2834-B10F7BEE02FA}"/>
              </a:ext>
            </a:extLst>
          </p:cNvPr>
          <p:cNvCxnSpPr>
            <a:cxnSpLocks/>
          </p:cNvCxnSpPr>
          <p:nvPr/>
        </p:nvCxnSpPr>
        <p:spPr>
          <a:xfrm>
            <a:off x="5608353"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מלבן 26">
            <a:extLst>
              <a:ext uri="{FF2B5EF4-FFF2-40B4-BE49-F238E27FC236}">
                <a16:creationId xmlns:a16="http://schemas.microsoft.com/office/drawing/2014/main" id="{80F1076F-9EBB-832E-510C-EE1D2E4A05CB}"/>
              </a:ext>
            </a:extLst>
          </p:cNvPr>
          <p:cNvSpPr/>
          <p:nvPr/>
        </p:nvSpPr>
        <p:spPr>
          <a:xfrm>
            <a:off x="619479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to the </a:t>
            </a:r>
            <a:r>
              <a:rPr lang="en-US" sz="2800" b="1" dirty="0" err="1"/>
              <a:t>smali</a:t>
            </a:r>
            <a:r>
              <a:rPr lang="en-US" sz="2800" b="1" dirty="0"/>
              <a:t> group a file with a name starting with the letter "A"</a:t>
            </a:r>
          </a:p>
        </p:txBody>
      </p:sp>
      <p:sp>
        <p:nvSpPr>
          <p:cNvPr id="28" name="מלבן 27">
            <a:extLst>
              <a:ext uri="{FF2B5EF4-FFF2-40B4-BE49-F238E27FC236}">
                <a16:creationId xmlns:a16="http://schemas.microsoft.com/office/drawing/2014/main" id="{43B79176-95D6-8691-B7BA-A0F9B8EAEB41}"/>
              </a:ext>
            </a:extLst>
          </p:cNvPr>
          <p:cNvSpPr/>
          <p:nvPr/>
        </p:nvSpPr>
        <p:spPr>
          <a:xfrm>
            <a:off x="617824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9" name="Picture 2" descr="The Number Of Malicious Android Apps On Web Stands At 700,000+ | Redmond Pie">
            <a:extLst>
              <a:ext uri="{FF2B5EF4-FFF2-40B4-BE49-F238E27FC236}">
                <a16:creationId xmlns:a16="http://schemas.microsoft.com/office/drawing/2014/main" id="{09DEB401-20D9-5530-6949-A32A2697FA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5905181"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0" name="תיבת טקסט 29">
            <a:extLst>
              <a:ext uri="{FF2B5EF4-FFF2-40B4-BE49-F238E27FC236}">
                <a16:creationId xmlns:a16="http://schemas.microsoft.com/office/drawing/2014/main" id="{866D0904-B0AD-64C5-7788-A9342569C9BC}"/>
              </a:ext>
            </a:extLst>
          </p:cNvPr>
          <p:cNvSpPr txBox="1"/>
          <p:nvPr/>
        </p:nvSpPr>
        <p:spPr>
          <a:xfrm>
            <a:off x="660496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31" name="תמונה 30">
            <a:extLst>
              <a:ext uri="{FF2B5EF4-FFF2-40B4-BE49-F238E27FC236}">
                <a16:creationId xmlns:a16="http://schemas.microsoft.com/office/drawing/2014/main" id="{E7B116C1-F8E6-8B3F-F730-B12745BA6E6F}"/>
              </a:ext>
            </a:extLst>
          </p:cNvPr>
          <p:cNvPicPr>
            <a:picLocks noChangeAspect="1"/>
          </p:cNvPicPr>
          <p:nvPr/>
        </p:nvPicPr>
        <p:blipFill>
          <a:blip r:embed="rId8"/>
          <a:stretch>
            <a:fillRect/>
          </a:stretch>
        </p:blipFill>
        <p:spPr>
          <a:xfrm>
            <a:off x="8198738" y="4475176"/>
            <a:ext cx="438950" cy="975445"/>
          </a:xfrm>
          <a:prstGeom prst="rect">
            <a:avLst/>
          </a:prstGeom>
        </p:spPr>
      </p:pic>
      <p:cxnSp>
        <p:nvCxnSpPr>
          <p:cNvPr id="32" name="מחבר חץ ישר 31">
            <a:extLst>
              <a:ext uri="{FF2B5EF4-FFF2-40B4-BE49-F238E27FC236}">
                <a16:creationId xmlns:a16="http://schemas.microsoft.com/office/drawing/2014/main" id="{1DDDE3CA-D256-7AA3-EFF0-8DF383524D0C}"/>
              </a:ext>
            </a:extLst>
          </p:cNvPr>
          <p:cNvCxnSpPr>
            <a:cxnSpLocks/>
          </p:cNvCxnSpPr>
          <p:nvPr/>
        </p:nvCxnSpPr>
        <p:spPr>
          <a:xfrm>
            <a:off x="862752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3" name="מלבן 32">
            <a:extLst>
              <a:ext uri="{FF2B5EF4-FFF2-40B4-BE49-F238E27FC236}">
                <a16:creationId xmlns:a16="http://schemas.microsoft.com/office/drawing/2014/main" id="{E08660AE-2C5C-D118-2183-89B94471ED6B}"/>
              </a:ext>
            </a:extLst>
          </p:cNvPr>
          <p:cNvSpPr/>
          <p:nvPr/>
        </p:nvSpPr>
        <p:spPr>
          <a:xfrm>
            <a:off x="9225869" y="2133274"/>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400" b="1" dirty="0"/>
              <a:t>Add to the file that starts with the letter "A" any features from the APP that was classified as " benign "</a:t>
            </a:r>
            <a:endParaRPr lang="he-IL" sz="2400" b="1" dirty="0"/>
          </a:p>
        </p:txBody>
      </p:sp>
      <p:sp>
        <p:nvSpPr>
          <p:cNvPr id="34" name="מלבן 33">
            <a:extLst>
              <a:ext uri="{FF2B5EF4-FFF2-40B4-BE49-F238E27FC236}">
                <a16:creationId xmlns:a16="http://schemas.microsoft.com/office/drawing/2014/main" id="{3487BDFE-6A4D-821F-9578-73069156B608}"/>
              </a:ext>
            </a:extLst>
          </p:cNvPr>
          <p:cNvSpPr/>
          <p:nvPr/>
        </p:nvSpPr>
        <p:spPr>
          <a:xfrm>
            <a:off x="9209321" y="4463605"/>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6" name="Picture 2" descr="The Number Of Malicious Android Apps On Web Stands At 700,000+ | Redmond Pie">
            <a:extLst>
              <a:ext uri="{FF2B5EF4-FFF2-40B4-BE49-F238E27FC236}">
                <a16:creationId xmlns:a16="http://schemas.microsoft.com/office/drawing/2014/main" id="{5B64FC16-075A-2DF3-B68A-8E36EC5568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8936253" y="1139034"/>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9" name="תיבת טקסט 38">
            <a:extLst>
              <a:ext uri="{FF2B5EF4-FFF2-40B4-BE49-F238E27FC236}">
                <a16:creationId xmlns:a16="http://schemas.microsoft.com/office/drawing/2014/main" id="{73203259-1D8D-6291-8627-BF5B63A95B36}"/>
              </a:ext>
            </a:extLst>
          </p:cNvPr>
          <p:cNvSpPr txBox="1"/>
          <p:nvPr/>
        </p:nvSpPr>
        <p:spPr>
          <a:xfrm>
            <a:off x="9636041" y="1663356"/>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44" name="תמונה 43">
            <a:extLst>
              <a:ext uri="{FF2B5EF4-FFF2-40B4-BE49-F238E27FC236}">
                <a16:creationId xmlns:a16="http://schemas.microsoft.com/office/drawing/2014/main" id="{3DBF7780-90C7-4178-F28D-3B535DAA4AC2}"/>
              </a:ext>
            </a:extLst>
          </p:cNvPr>
          <p:cNvPicPr>
            <a:picLocks noChangeAspect="1"/>
          </p:cNvPicPr>
          <p:nvPr/>
        </p:nvPicPr>
        <p:blipFill>
          <a:blip r:embed="rId8"/>
          <a:stretch>
            <a:fillRect/>
          </a:stretch>
        </p:blipFill>
        <p:spPr>
          <a:xfrm>
            <a:off x="11229810" y="4462695"/>
            <a:ext cx="438950" cy="975445"/>
          </a:xfrm>
          <a:prstGeom prst="rect">
            <a:avLst/>
          </a:prstGeom>
        </p:spPr>
      </p:pic>
      <p:cxnSp>
        <p:nvCxnSpPr>
          <p:cNvPr id="49" name="מחבר חץ ישר 48">
            <a:extLst>
              <a:ext uri="{FF2B5EF4-FFF2-40B4-BE49-F238E27FC236}">
                <a16:creationId xmlns:a16="http://schemas.microsoft.com/office/drawing/2014/main" id="{1CCBE180-3500-13EA-BA5B-DFDE89AAF75D}"/>
              </a:ext>
            </a:extLst>
          </p:cNvPr>
          <p:cNvCxnSpPr>
            <a:cxnSpLocks/>
          </p:cNvCxnSpPr>
          <p:nvPr/>
        </p:nvCxnSpPr>
        <p:spPr>
          <a:xfrm>
            <a:off x="11658600" y="3289284"/>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7" name="תיבת טקסט 56">
            <a:extLst>
              <a:ext uri="{FF2B5EF4-FFF2-40B4-BE49-F238E27FC236}">
                <a16:creationId xmlns:a16="http://schemas.microsoft.com/office/drawing/2014/main" id="{9A7583F1-86B3-9989-A65B-7E92A1F1CA21}"/>
              </a:ext>
            </a:extLst>
          </p:cNvPr>
          <p:cNvSpPr txBox="1"/>
          <p:nvPr/>
        </p:nvSpPr>
        <p:spPr>
          <a:xfrm>
            <a:off x="5791766" y="4528478"/>
            <a:ext cx="3230497" cy="1323439"/>
          </a:xfrm>
          <a:prstGeom prst="rect">
            <a:avLst/>
          </a:prstGeom>
          <a:noFill/>
        </p:spPr>
        <p:txBody>
          <a:bodyPr wrap="square">
            <a:spAutoFit/>
          </a:bodyPr>
          <a:lstStyle/>
          <a:p>
            <a:pPr algn="ctr" rtl="0"/>
            <a:r>
              <a:rPr lang="en-US" sz="2000" dirty="0"/>
              <a:t>(so that the </a:t>
            </a:r>
          </a:p>
          <a:p>
            <a:pPr algn="ctr" rtl="0"/>
            <a:r>
              <a:rPr lang="en-US" sz="2000" dirty="0"/>
              <a:t>features we</a:t>
            </a:r>
          </a:p>
          <a:p>
            <a:pPr algn="ctr" rtl="0"/>
            <a:r>
              <a:rPr lang="en-US" sz="2000" dirty="0"/>
              <a:t> add will be</a:t>
            </a:r>
          </a:p>
          <a:p>
            <a:pPr algn="ctr" rtl="0"/>
            <a:r>
              <a:rPr lang="en-US" sz="2000" dirty="0"/>
              <a:t> first in the xml).</a:t>
            </a:r>
            <a:endParaRPr lang="he-IL" sz="2000" dirty="0"/>
          </a:p>
        </p:txBody>
      </p:sp>
      <p:sp>
        <p:nvSpPr>
          <p:cNvPr id="1035" name="תיבת טקסט 1034">
            <a:extLst>
              <a:ext uri="{FF2B5EF4-FFF2-40B4-BE49-F238E27FC236}">
                <a16:creationId xmlns:a16="http://schemas.microsoft.com/office/drawing/2014/main" id="{AC5BC596-AD3D-1963-8FA0-8A4365975C8D}"/>
              </a:ext>
            </a:extLst>
          </p:cNvPr>
          <p:cNvSpPr txBox="1"/>
          <p:nvPr/>
        </p:nvSpPr>
        <p:spPr>
          <a:xfrm>
            <a:off x="7347164" y="4735499"/>
            <a:ext cx="6202680" cy="707886"/>
          </a:xfrm>
          <a:prstGeom prst="rect">
            <a:avLst/>
          </a:prstGeom>
          <a:noFill/>
        </p:spPr>
        <p:txBody>
          <a:bodyPr wrap="square">
            <a:spAutoFit/>
          </a:bodyPr>
          <a:lstStyle/>
          <a:p>
            <a:pPr algn="ctr"/>
            <a:r>
              <a:rPr lang="en-US" sz="2000" dirty="0"/>
              <a:t> (at least 5000</a:t>
            </a:r>
          </a:p>
          <a:p>
            <a:pPr algn="ctr"/>
            <a:r>
              <a:rPr lang="en-US" sz="2000" dirty="0"/>
              <a:t> lines of code)</a:t>
            </a:r>
          </a:p>
        </p:txBody>
      </p:sp>
    </p:spTree>
    <p:extLst>
      <p:ext uri="{BB962C8B-B14F-4D97-AF65-F5344CB8AC3E}">
        <p14:creationId xmlns:p14="http://schemas.microsoft.com/office/powerpoint/2010/main" val="580761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65225" cy="374015"/>
          </a:xfrm>
        </p:spPr>
        <p:txBody>
          <a:bodyPr/>
          <a:lstStyle/>
          <a:p>
            <a:pPr>
              <a:defRPr/>
            </a:pPr>
            <a:fld id="{9AF42FAA-D9B7-4A81-A698-476EABF34C29}" type="slidenum">
              <a:rPr lang="he-IL" b="1" smtClean="0">
                <a:solidFill>
                  <a:schemeClr val="tx1"/>
                </a:solidFill>
              </a:rPr>
              <a:pPr>
                <a:defRPr/>
              </a:pPr>
              <a:t>46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2" name="מלבן 1">
            <a:extLst>
              <a:ext uri="{FF2B5EF4-FFF2-40B4-BE49-F238E27FC236}">
                <a16:creationId xmlns:a16="http://schemas.microsoft.com/office/drawing/2014/main" id="{A7C6AECD-DEED-CFC5-1B5D-46CD25010F56}"/>
              </a:ext>
            </a:extLst>
          </p:cNvPr>
          <p:cNvSpPr/>
          <p:nvPr/>
        </p:nvSpPr>
        <p:spPr>
          <a:xfrm>
            <a:off x="1610989" y="78562"/>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to plan 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20" name="מלבן 19">
            <a:extLst>
              <a:ext uri="{FF2B5EF4-FFF2-40B4-BE49-F238E27FC236}">
                <a16:creationId xmlns:a16="http://schemas.microsoft.com/office/drawing/2014/main" id="{B789295E-6DA2-E1D4-9331-BC22B47E3B62}"/>
              </a:ext>
            </a:extLst>
          </p:cNvPr>
          <p:cNvSpPr/>
          <p:nvPr/>
        </p:nvSpPr>
        <p:spPr>
          <a:xfrm>
            <a:off x="16660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a code that closes the " malicious " app after the changes with </a:t>
            </a:r>
            <a:r>
              <a:rPr lang="en-US" sz="2800" b="1" dirty="0" err="1"/>
              <a:t>apktool</a:t>
            </a:r>
            <a:endParaRPr lang="he-IL" sz="2800" b="1" dirty="0"/>
          </a:p>
        </p:txBody>
      </p:sp>
      <p:sp>
        <p:nvSpPr>
          <p:cNvPr id="23" name="מלבן 22">
            <a:extLst>
              <a:ext uri="{FF2B5EF4-FFF2-40B4-BE49-F238E27FC236}">
                <a16:creationId xmlns:a16="http://schemas.microsoft.com/office/drawing/2014/main" id="{78962887-39E7-C2AE-9C59-2B32DA63AEF7}"/>
              </a:ext>
            </a:extLst>
          </p:cNvPr>
          <p:cNvSpPr/>
          <p:nvPr/>
        </p:nvSpPr>
        <p:spPr>
          <a:xfrm>
            <a:off x="15005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074" name="Picture 2" descr="The Number Of Malicious Android Apps On Web Stands At 700,000+ | Redmond Pie">
            <a:extLst>
              <a:ext uri="{FF2B5EF4-FFF2-40B4-BE49-F238E27FC236}">
                <a16:creationId xmlns:a16="http://schemas.microsoft.com/office/drawing/2014/main" id="{24ADA7FB-CB83-82D5-2466-FF25FBA98C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123009"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62" name="תיבת טקסט 61">
            <a:extLst>
              <a:ext uri="{FF2B5EF4-FFF2-40B4-BE49-F238E27FC236}">
                <a16:creationId xmlns:a16="http://schemas.microsoft.com/office/drawing/2014/main" id="{28C2B336-A67B-278C-1EA7-41DE347F17BA}"/>
              </a:ext>
            </a:extLst>
          </p:cNvPr>
          <p:cNvSpPr txBox="1"/>
          <p:nvPr/>
        </p:nvSpPr>
        <p:spPr>
          <a:xfrm>
            <a:off x="57677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034399" y="6430979"/>
            <a:ext cx="4114800" cy="365125"/>
          </a:xfrm>
        </p:spPr>
        <p:txBody>
          <a:bodyPr/>
          <a:lstStyle/>
          <a:p>
            <a:pPr>
              <a:defRPr/>
            </a:pPr>
            <a:r>
              <a:rPr lang="en-US" b="1" dirty="0"/>
              <a:t>Attack Android Malware Detection With NLP</a:t>
            </a:r>
          </a:p>
        </p:txBody>
      </p:sp>
      <p:sp>
        <p:nvSpPr>
          <p:cNvPr id="3" name="מציין מיקום של תאריך 1">
            <a:extLst>
              <a:ext uri="{FF2B5EF4-FFF2-40B4-BE49-F238E27FC236}">
                <a16:creationId xmlns:a16="http://schemas.microsoft.com/office/drawing/2014/main" id="{2D389521-A6F6-771F-3F2E-ADD42117F6A7}"/>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תמונה 8">
            <a:extLst>
              <a:ext uri="{FF2B5EF4-FFF2-40B4-BE49-F238E27FC236}">
                <a16:creationId xmlns:a16="http://schemas.microsoft.com/office/drawing/2014/main" id="{93AE44F2-4716-405D-7FEE-48E2BA161C7E}"/>
              </a:ext>
            </a:extLst>
          </p:cNvPr>
          <p:cNvPicPr>
            <a:picLocks noChangeAspect="1"/>
          </p:cNvPicPr>
          <p:nvPr/>
        </p:nvPicPr>
        <p:blipFill>
          <a:blip r:embed="rId8"/>
          <a:stretch>
            <a:fillRect/>
          </a:stretch>
        </p:blipFill>
        <p:spPr>
          <a:xfrm>
            <a:off x="2170548" y="4475176"/>
            <a:ext cx="438950" cy="975445"/>
          </a:xfrm>
          <a:prstGeom prst="rect">
            <a:avLst/>
          </a:prstGeom>
        </p:spPr>
      </p:pic>
      <p:cxnSp>
        <p:nvCxnSpPr>
          <p:cNvPr id="11" name="מחבר חץ ישר 10">
            <a:extLst>
              <a:ext uri="{FF2B5EF4-FFF2-40B4-BE49-F238E27FC236}">
                <a16:creationId xmlns:a16="http://schemas.microsoft.com/office/drawing/2014/main" id="{AB93F84A-03A9-00E5-2B2A-B2B9AF8F18CA}"/>
              </a:ext>
            </a:extLst>
          </p:cNvPr>
          <p:cNvCxnSpPr>
            <a:cxnSpLocks/>
          </p:cNvCxnSpPr>
          <p:nvPr/>
        </p:nvCxnSpPr>
        <p:spPr>
          <a:xfrm>
            <a:off x="259933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מלבן 17">
            <a:extLst>
              <a:ext uri="{FF2B5EF4-FFF2-40B4-BE49-F238E27FC236}">
                <a16:creationId xmlns:a16="http://schemas.microsoft.com/office/drawing/2014/main" id="{E8089495-1207-C6BF-BB3B-B50BD534D019}"/>
              </a:ext>
            </a:extLst>
          </p:cNvPr>
          <p:cNvSpPr/>
          <p:nvPr/>
        </p:nvSpPr>
        <p:spPr>
          <a:xfrm>
            <a:off x="3175622"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run the classifier on the application after the changes</a:t>
            </a:r>
          </a:p>
        </p:txBody>
      </p:sp>
      <p:sp>
        <p:nvSpPr>
          <p:cNvPr id="19" name="מלבן 18">
            <a:extLst>
              <a:ext uri="{FF2B5EF4-FFF2-40B4-BE49-F238E27FC236}">
                <a16:creationId xmlns:a16="http://schemas.microsoft.com/office/drawing/2014/main" id="{3D02AFDF-9238-00D3-C770-F8E19C0F2762}"/>
              </a:ext>
            </a:extLst>
          </p:cNvPr>
          <p:cNvSpPr/>
          <p:nvPr/>
        </p:nvSpPr>
        <p:spPr>
          <a:xfrm>
            <a:off x="3159074"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2" name="Picture 2" descr="The Number Of Malicious Android Apps On Web Stands At 700,000+ | Redmond Pie">
            <a:extLst>
              <a:ext uri="{FF2B5EF4-FFF2-40B4-BE49-F238E27FC236}">
                <a16:creationId xmlns:a16="http://schemas.microsoft.com/office/drawing/2014/main" id="{4364E706-4EDE-E087-E452-5F27599F89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2886006"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143BCFDF-C65C-1776-C036-56A86C68BECB}"/>
              </a:ext>
            </a:extLst>
          </p:cNvPr>
          <p:cNvSpPr txBox="1"/>
          <p:nvPr/>
        </p:nvSpPr>
        <p:spPr>
          <a:xfrm>
            <a:off x="3585794"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25" name="תמונה 24">
            <a:extLst>
              <a:ext uri="{FF2B5EF4-FFF2-40B4-BE49-F238E27FC236}">
                <a16:creationId xmlns:a16="http://schemas.microsoft.com/office/drawing/2014/main" id="{E1617B54-36B4-4BC8-03D9-CFED986012A5}"/>
              </a:ext>
            </a:extLst>
          </p:cNvPr>
          <p:cNvPicPr>
            <a:picLocks noChangeAspect="1"/>
          </p:cNvPicPr>
          <p:nvPr/>
        </p:nvPicPr>
        <p:blipFill>
          <a:blip r:embed="rId8"/>
          <a:stretch>
            <a:fillRect/>
          </a:stretch>
        </p:blipFill>
        <p:spPr>
          <a:xfrm>
            <a:off x="5179563" y="4475176"/>
            <a:ext cx="438950" cy="975445"/>
          </a:xfrm>
          <a:prstGeom prst="rect">
            <a:avLst/>
          </a:prstGeom>
        </p:spPr>
      </p:pic>
      <p:cxnSp>
        <p:nvCxnSpPr>
          <p:cNvPr id="26" name="מחבר חץ ישר 25">
            <a:extLst>
              <a:ext uri="{FF2B5EF4-FFF2-40B4-BE49-F238E27FC236}">
                <a16:creationId xmlns:a16="http://schemas.microsoft.com/office/drawing/2014/main" id="{97580336-C24F-7BAF-2834-B10F7BEE02FA}"/>
              </a:ext>
            </a:extLst>
          </p:cNvPr>
          <p:cNvCxnSpPr>
            <a:cxnSpLocks/>
          </p:cNvCxnSpPr>
          <p:nvPr/>
        </p:nvCxnSpPr>
        <p:spPr>
          <a:xfrm>
            <a:off x="5608353"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מלבן 26">
            <a:extLst>
              <a:ext uri="{FF2B5EF4-FFF2-40B4-BE49-F238E27FC236}">
                <a16:creationId xmlns:a16="http://schemas.microsoft.com/office/drawing/2014/main" id="{80F1076F-9EBB-832E-510C-EE1D2E4A05CB}"/>
              </a:ext>
            </a:extLst>
          </p:cNvPr>
          <p:cNvSpPr/>
          <p:nvPr/>
        </p:nvSpPr>
        <p:spPr>
          <a:xfrm>
            <a:off x="619479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Print the results</a:t>
            </a:r>
            <a:endParaRPr lang="he-IL" sz="2800" b="1" dirty="0"/>
          </a:p>
        </p:txBody>
      </p:sp>
      <p:sp>
        <p:nvSpPr>
          <p:cNvPr id="28" name="מלבן 27">
            <a:extLst>
              <a:ext uri="{FF2B5EF4-FFF2-40B4-BE49-F238E27FC236}">
                <a16:creationId xmlns:a16="http://schemas.microsoft.com/office/drawing/2014/main" id="{43B79176-95D6-8691-B7BA-A0F9B8EAEB41}"/>
              </a:ext>
            </a:extLst>
          </p:cNvPr>
          <p:cNvSpPr/>
          <p:nvPr/>
        </p:nvSpPr>
        <p:spPr>
          <a:xfrm>
            <a:off x="617824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9" name="Picture 2" descr="The Number Of Malicious Android Apps On Web Stands At 700,000+ | Redmond Pie">
            <a:extLst>
              <a:ext uri="{FF2B5EF4-FFF2-40B4-BE49-F238E27FC236}">
                <a16:creationId xmlns:a16="http://schemas.microsoft.com/office/drawing/2014/main" id="{09DEB401-20D9-5530-6949-A32A2697FA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5905181"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0" name="תיבת טקסט 29">
            <a:extLst>
              <a:ext uri="{FF2B5EF4-FFF2-40B4-BE49-F238E27FC236}">
                <a16:creationId xmlns:a16="http://schemas.microsoft.com/office/drawing/2014/main" id="{866D0904-B0AD-64C5-7788-A9342569C9BC}"/>
              </a:ext>
            </a:extLst>
          </p:cNvPr>
          <p:cNvSpPr txBox="1"/>
          <p:nvPr/>
        </p:nvSpPr>
        <p:spPr>
          <a:xfrm>
            <a:off x="660496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31" name="תמונה 30">
            <a:extLst>
              <a:ext uri="{FF2B5EF4-FFF2-40B4-BE49-F238E27FC236}">
                <a16:creationId xmlns:a16="http://schemas.microsoft.com/office/drawing/2014/main" id="{E7B116C1-F8E6-8B3F-F730-B12745BA6E6F}"/>
              </a:ext>
            </a:extLst>
          </p:cNvPr>
          <p:cNvPicPr>
            <a:picLocks noChangeAspect="1"/>
          </p:cNvPicPr>
          <p:nvPr/>
        </p:nvPicPr>
        <p:blipFill>
          <a:blip r:embed="rId8"/>
          <a:stretch>
            <a:fillRect/>
          </a:stretch>
        </p:blipFill>
        <p:spPr>
          <a:xfrm>
            <a:off x="8198738" y="4475176"/>
            <a:ext cx="438950" cy="975445"/>
          </a:xfrm>
          <a:prstGeom prst="rect">
            <a:avLst/>
          </a:prstGeom>
        </p:spPr>
      </p:pic>
      <p:cxnSp>
        <p:nvCxnSpPr>
          <p:cNvPr id="32" name="מחבר חץ ישר 31">
            <a:extLst>
              <a:ext uri="{FF2B5EF4-FFF2-40B4-BE49-F238E27FC236}">
                <a16:creationId xmlns:a16="http://schemas.microsoft.com/office/drawing/2014/main" id="{1DDDE3CA-D256-7AA3-EFF0-8DF383524D0C}"/>
              </a:ext>
            </a:extLst>
          </p:cNvPr>
          <p:cNvCxnSpPr>
            <a:cxnSpLocks/>
          </p:cNvCxnSpPr>
          <p:nvPr/>
        </p:nvCxnSpPr>
        <p:spPr>
          <a:xfrm>
            <a:off x="862752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3" name="מלבן 32">
            <a:extLst>
              <a:ext uri="{FF2B5EF4-FFF2-40B4-BE49-F238E27FC236}">
                <a16:creationId xmlns:a16="http://schemas.microsoft.com/office/drawing/2014/main" id="{E08660AE-2C5C-D118-2183-89B94471ED6B}"/>
              </a:ext>
            </a:extLst>
          </p:cNvPr>
          <p:cNvSpPr/>
          <p:nvPr/>
        </p:nvSpPr>
        <p:spPr>
          <a:xfrm>
            <a:off x="9225869" y="2133274"/>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 check the results of the accuracy of the classifier</a:t>
            </a:r>
            <a:endParaRPr lang="he-IL" sz="2800" b="1" dirty="0"/>
          </a:p>
        </p:txBody>
      </p:sp>
      <p:sp>
        <p:nvSpPr>
          <p:cNvPr id="34" name="מלבן 33">
            <a:extLst>
              <a:ext uri="{FF2B5EF4-FFF2-40B4-BE49-F238E27FC236}">
                <a16:creationId xmlns:a16="http://schemas.microsoft.com/office/drawing/2014/main" id="{3487BDFE-6A4D-821F-9578-73069156B608}"/>
              </a:ext>
            </a:extLst>
          </p:cNvPr>
          <p:cNvSpPr/>
          <p:nvPr/>
        </p:nvSpPr>
        <p:spPr>
          <a:xfrm>
            <a:off x="9209321" y="4463605"/>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6" name="Picture 2" descr="The Number Of Malicious Android Apps On Web Stands At 700,000+ | Redmond Pie">
            <a:extLst>
              <a:ext uri="{FF2B5EF4-FFF2-40B4-BE49-F238E27FC236}">
                <a16:creationId xmlns:a16="http://schemas.microsoft.com/office/drawing/2014/main" id="{5B64FC16-075A-2DF3-B68A-8E36EC5568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8936253" y="1139034"/>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9" name="תיבת טקסט 38">
            <a:extLst>
              <a:ext uri="{FF2B5EF4-FFF2-40B4-BE49-F238E27FC236}">
                <a16:creationId xmlns:a16="http://schemas.microsoft.com/office/drawing/2014/main" id="{73203259-1D8D-6291-8627-BF5B63A95B36}"/>
              </a:ext>
            </a:extLst>
          </p:cNvPr>
          <p:cNvSpPr txBox="1"/>
          <p:nvPr/>
        </p:nvSpPr>
        <p:spPr>
          <a:xfrm>
            <a:off x="9636041" y="1663356"/>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44" name="תמונה 43">
            <a:extLst>
              <a:ext uri="{FF2B5EF4-FFF2-40B4-BE49-F238E27FC236}">
                <a16:creationId xmlns:a16="http://schemas.microsoft.com/office/drawing/2014/main" id="{3DBF7780-90C7-4178-F28D-3B535DAA4AC2}"/>
              </a:ext>
            </a:extLst>
          </p:cNvPr>
          <p:cNvPicPr>
            <a:picLocks noChangeAspect="1"/>
          </p:cNvPicPr>
          <p:nvPr/>
        </p:nvPicPr>
        <p:blipFill>
          <a:blip r:embed="rId8"/>
          <a:stretch>
            <a:fillRect/>
          </a:stretch>
        </p:blipFill>
        <p:spPr>
          <a:xfrm>
            <a:off x="11229810" y="4462695"/>
            <a:ext cx="438950" cy="975445"/>
          </a:xfrm>
          <a:prstGeom prst="rect">
            <a:avLst/>
          </a:prstGeom>
        </p:spPr>
      </p:pic>
      <p:cxnSp>
        <p:nvCxnSpPr>
          <p:cNvPr id="12" name="מחבר חץ ישר 11">
            <a:extLst>
              <a:ext uri="{FF2B5EF4-FFF2-40B4-BE49-F238E27FC236}">
                <a16:creationId xmlns:a16="http://schemas.microsoft.com/office/drawing/2014/main" id="{341273B2-3A99-EEB7-E378-C69D214296AF}"/>
              </a:ext>
            </a:extLst>
          </p:cNvPr>
          <p:cNvCxnSpPr>
            <a:cxnSpLocks/>
          </p:cNvCxnSpPr>
          <p:nvPr/>
        </p:nvCxnSpPr>
        <p:spPr>
          <a:xfrm>
            <a:off x="-347062" y="316968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64746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What are Custom Android ROMs and How to Install Them on Your Phone?">
            <a:extLst>
              <a:ext uri="{FF2B5EF4-FFF2-40B4-BE49-F238E27FC236}">
                <a16:creationId xmlns:a16="http://schemas.microsoft.com/office/drawing/2014/main" id="{1D4A88D1-0166-C0AC-BA79-4D25E199D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1443130" y="1078376"/>
            <a:ext cx="2459126" cy="834104"/>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579846" cy="429264"/>
          </a:xfrm>
        </p:spPr>
        <p:txBody>
          <a:bodyPr/>
          <a:lstStyle/>
          <a:p>
            <a:pPr>
              <a:defRPr/>
            </a:pPr>
            <a:fld id="{9AF42FAA-D9B7-4A81-A698-476EABF34C29}" type="slidenum">
              <a:rPr lang="he-IL" b="1" smtClean="0">
                <a:solidFill>
                  <a:schemeClr val="tx1"/>
                </a:solidFill>
              </a:rPr>
              <a:pPr>
                <a:defRPr/>
              </a:pPr>
              <a:t>47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669641" y="203976"/>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Important comments:</a:t>
            </a: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שושה 10">
            <a:extLst>
              <a:ext uri="{FF2B5EF4-FFF2-40B4-BE49-F238E27FC236}">
                <a16:creationId xmlns:a16="http://schemas.microsoft.com/office/drawing/2014/main" id="{F9203F75-011F-155B-E6BA-FA77E2F55A15}"/>
              </a:ext>
            </a:extLst>
          </p:cNvPr>
          <p:cNvSpPr/>
          <p:nvPr/>
        </p:nvSpPr>
        <p:spPr>
          <a:xfrm>
            <a:off x="1021191" y="1912480"/>
            <a:ext cx="3378089" cy="233521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There should be at least 5000 lines of code of adding features</a:t>
            </a:r>
            <a:endParaRPr lang="he-IL" sz="2800" b="1" dirty="0"/>
          </a:p>
        </p:txBody>
      </p:sp>
      <p:sp>
        <p:nvSpPr>
          <p:cNvPr id="19" name="מלבן 18">
            <a:extLst>
              <a:ext uri="{FF2B5EF4-FFF2-40B4-BE49-F238E27FC236}">
                <a16:creationId xmlns:a16="http://schemas.microsoft.com/office/drawing/2014/main" id="{9201B4B8-9F9F-BCD1-EBD5-458E35C57910}"/>
              </a:ext>
            </a:extLst>
          </p:cNvPr>
          <p:cNvSpPr/>
          <p:nvPr/>
        </p:nvSpPr>
        <p:spPr>
          <a:xfrm>
            <a:off x="2232366" y="4247692"/>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אליפסה 22">
            <a:extLst>
              <a:ext uri="{FF2B5EF4-FFF2-40B4-BE49-F238E27FC236}">
                <a16:creationId xmlns:a16="http://schemas.microsoft.com/office/drawing/2014/main" id="{8857D33B-BA49-BDC9-61F1-5318F6B7684C}"/>
              </a:ext>
            </a:extLst>
          </p:cNvPr>
          <p:cNvSpPr/>
          <p:nvPr/>
        </p:nvSpPr>
        <p:spPr>
          <a:xfrm>
            <a:off x="2255696" y="5970630"/>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 name="מציין מיקום של תאריך 1">
            <a:extLst>
              <a:ext uri="{FF2B5EF4-FFF2-40B4-BE49-F238E27FC236}">
                <a16:creationId xmlns:a16="http://schemas.microsoft.com/office/drawing/2014/main" id="{E770046B-EA9E-D585-75BB-334D0E6B721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Picture 2" descr="What are Custom Android ROMs and How to Install Them on Your Phone?">
            <a:extLst>
              <a:ext uri="{FF2B5EF4-FFF2-40B4-BE49-F238E27FC236}">
                <a16:creationId xmlns:a16="http://schemas.microsoft.com/office/drawing/2014/main" id="{8EAFDEC2-59B9-FAD9-6D0E-459F3F7F4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7637514" y="1189123"/>
            <a:ext cx="2459126" cy="834104"/>
          </a:xfrm>
          <a:prstGeom prst="rect">
            <a:avLst/>
          </a:prstGeom>
          <a:noFill/>
          <a:extLst>
            <a:ext uri="{909E8E84-426E-40DD-AFC4-6F175D3DCCD1}">
              <a14:hiddenFill xmlns:a14="http://schemas.microsoft.com/office/drawing/2010/main">
                <a:solidFill>
                  <a:srgbClr val="FFFFFF"/>
                </a:solidFill>
              </a14:hiddenFill>
            </a:ext>
          </a:extLst>
        </p:spPr>
      </p:pic>
      <p:sp>
        <p:nvSpPr>
          <p:cNvPr id="12" name="משושה 11">
            <a:extLst>
              <a:ext uri="{FF2B5EF4-FFF2-40B4-BE49-F238E27FC236}">
                <a16:creationId xmlns:a16="http://schemas.microsoft.com/office/drawing/2014/main" id="{11875E39-CB16-2E21-8F28-1CE0DDBD2219}"/>
              </a:ext>
            </a:extLst>
          </p:cNvPr>
          <p:cNvSpPr/>
          <p:nvPr/>
        </p:nvSpPr>
        <p:spPr>
          <a:xfrm>
            <a:off x="7248455" y="2016473"/>
            <a:ext cx="3378089" cy="233521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The addition of the features must be at the beginning of the xml</a:t>
            </a:r>
            <a:endParaRPr lang="he-IL" sz="2800" b="1" dirty="0"/>
          </a:p>
        </p:txBody>
      </p:sp>
      <p:sp>
        <p:nvSpPr>
          <p:cNvPr id="24" name="מלבן 23">
            <a:extLst>
              <a:ext uri="{FF2B5EF4-FFF2-40B4-BE49-F238E27FC236}">
                <a16:creationId xmlns:a16="http://schemas.microsoft.com/office/drawing/2014/main" id="{D5A3D4B1-6966-91CF-9406-E6EC5ADC8B0B}"/>
              </a:ext>
            </a:extLst>
          </p:cNvPr>
          <p:cNvSpPr/>
          <p:nvPr/>
        </p:nvSpPr>
        <p:spPr>
          <a:xfrm>
            <a:off x="8459630" y="4351685"/>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5" name="אליפסה 24">
            <a:extLst>
              <a:ext uri="{FF2B5EF4-FFF2-40B4-BE49-F238E27FC236}">
                <a16:creationId xmlns:a16="http://schemas.microsoft.com/office/drawing/2014/main" id="{80DF6488-1C04-C74B-75A2-5D5989CF15E2}"/>
              </a:ext>
            </a:extLst>
          </p:cNvPr>
          <p:cNvSpPr/>
          <p:nvPr/>
        </p:nvSpPr>
        <p:spPr>
          <a:xfrm>
            <a:off x="8482960" y="6074623"/>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7" name="קשת 36">
            <a:extLst>
              <a:ext uri="{FF2B5EF4-FFF2-40B4-BE49-F238E27FC236}">
                <a16:creationId xmlns:a16="http://schemas.microsoft.com/office/drawing/2014/main" id="{1EDD5800-B627-596B-84AD-0BA6D015D3AB}"/>
              </a:ext>
            </a:extLst>
          </p:cNvPr>
          <p:cNvSpPr/>
          <p:nvPr/>
        </p:nvSpPr>
        <p:spPr>
          <a:xfrm>
            <a:off x="1565457" y="3059925"/>
            <a:ext cx="5682998" cy="228518"/>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38" name="קשת 37">
            <a:extLst>
              <a:ext uri="{FF2B5EF4-FFF2-40B4-BE49-F238E27FC236}">
                <a16:creationId xmlns:a16="http://schemas.microsoft.com/office/drawing/2014/main" id="{FFD54FC1-24EE-ED0C-3B8D-A42844FD287D}"/>
              </a:ext>
            </a:extLst>
          </p:cNvPr>
          <p:cNvSpPr/>
          <p:nvPr/>
        </p:nvSpPr>
        <p:spPr>
          <a:xfrm>
            <a:off x="8838383" y="3186234"/>
            <a:ext cx="3576320" cy="204417"/>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2109498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What are Custom Android ROMs and How to Install Them on Your Phone?">
            <a:extLst>
              <a:ext uri="{FF2B5EF4-FFF2-40B4-BE49-F238E27FC236}">
                <a16:creationId xmlns:a16="http://schemas.microsoft.com/office/drawing/2014/main" id="{1D4A88D1-0166-C0AC-BA79-4D25E199D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1443130" y="1078376"/>
            <a:ext cx="2316070" cy="834104"/>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579846" cy="429264"/>
          </a:xfrm>
        </p:spPr>
        <p:txBody>
          <a:bodyPr/>
          <a:lstStyle/>
          <a:p>
            <a:pPr>
              <a:defRPr/>
            </a:pPr>
            <a:fld id="{9AF42FAA-D9B7-4A81-A698-476EABF34C29}" type="slidenum">
              <a:rPr lang="he-IL" b="1" smtClean="0">
                <a:solidFill>
                  <a:schemeClr val="tx1"/>
                </a:solidFill>
              </a:rPr>
              <a:pPr>
                <a:defRPr/>
              </a:pPr>
              <a:t>48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669641" y="203976"/>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Important comments:</a:t>
            </a: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שושה 10">
            <a:extLst>
              <a:ext uri="{FF2B5EF4-FFF2-40B4-BE49-F238E27FC236}">
                <a16:creationId xmlns:a16="http://schemas.microsoft.com/office/drawing/2014/main" id="{F9203F75-011F-155B-E6BA-FA77E2F55A15}"/>
              </a:ext>
            </a:extLst>
          </p:cNvPr>
          <p:cNvSpPr/>
          <p:nvPr/>
        </p:nvSpPr>
        <p:spPr>
          <a:xfrm>
            <a:off x="1021191" y="1920240"/>
            <a:ext cx="3268575" cy="232745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The testing and addition of features is by apps randomly</a:t>
            </a:r>
            <a:endParaRPr lang="he-IL" sz="2800" b="1" dirty="0"/>
          </a:p>
        </p:txBody>
      </p:sp>
      <p:sp>
        <p:nvSpPr>
          <p:cNvPr id="19" name="מלבן 18">
            <a:extLst>
              <a:ext uri="{FF2B5EF4-FFF2-40B4-BE49-F238E27FC236}">
                <a16:creationId xmlns:a16="http://schemas.microsoft.com/office/drawing/2014/main" id="{9201B4B8-9F9F-BCD1-EBD5-458E35C57910}"/>
              </a:ext>
            </a:extLst>
          </p:cNvPr>
          <p:cNvSpPr/>
          <p:nvPr/>
        </p:nvSpPr>
        <p:spPr>
          <a:xfrm>
            <a:off x="2232366" y="4247692"/>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אליפסה 22">
            <a:extLst>
              <a:ext uri="{FF2B5EF4-FFF2-40B4-BE49-F238E27FC236}">
                <a16:creationId xmlns:a16="http://schemas.microsoft.com/office/drawing/2014/main" id="{8857D33B-BA49-BDC9-61F1-5318F6B7684C}"/>
              </a:ext>
            </a:extLst>
          </p:cNvPr>
          <p:cNvSpPr/>
          <p:nvPr/>
        </p:nvSpPr>
        <p:spPr>
          <a:xfrm>
            <a:off x="2255696" y="5970630"/>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 name="מציין מיקום של תאריך 1">
            <a:extLst>
              <a:ext uri="{FF2B5EF4-FFF2-40B4-BE49-F238E27FC236}">
                <a16:creationId xmlns:a16="http://schemas.microsoft.com/office/drawing/2014/main" id="{E770046B-EA9E-D585-75BB-334D0E6B721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Picture 2" descr="What are Custom Android ROMs and How to Install Them on Your Phone?">
            <a:extLst>
              <a:ext uri="{FF2B5EF4-FFF2-40B4-BE49-F238E27FC236}">
                <a16:creationId xmlns:a16="http://schemas.microsoft.com/office/drawing/2014/main" id="{8EAFDEC2-59B9-FAD9-6D0E-459F3F7F4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7670394" y="1182369"/>
            <a:ext cx="2316070" cy="834104"/>
          </a:xfrm>
          <a:prstGeom prst="rect">
            <a:avLst/>
          </a:prstGeom>
          <a:noFill/>
          <a:extLst>
            <a:ext uri="{909E8E84-426E-40DD-AFC4-6F175D3DCCD1}">
              <a14:hiddenFill xmlns:a14="http://schemas.microsoft.com/office/drawing/2010/main">
                <a:solidFill>
                  <a:srgbClr val="FFFFFF"/>
                </a:solidFill>
              </a14:hiddenFill>
            </a:ext>
          </a:extLst>
        </p:spPr>
      </p:pic>
      <p:sp>
        <p:nvSpPr>
          <p:cNvPr id="12" name="משושה 11">
            <a:extLst>
              <a:ext uri="{FF2B5EF4-FFF2-40B4-BE49-F238E27FC236}">
                <a16:creationId xmlns:a16="http://schemas.microsoft.com/office/drawing/2014/main" id="{11875E39-CB16-2E21-8F28-1CE0DDBD2219}"/>
              </a:ext>
            </a:extLst>
          </p:cNvPr>
          <p:cNvSpPr/>
          <p:nvPr/>
        </p:nvSpPr>
        <p:spPr>
          <a:xfrm>
            <a:off x="7248455" y="2024233"/>
            <a:ext cx="3268575" cy="232745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Any tags can be added from a benign app</a:t>
            </a:r>
            <a:endParaRPr lang="he-IL" sz="2800" b="1" dirty="0"/>
          </a:p>
        </p:txBody>
      </p:sp>
      <p:sp>
        <p:nvSpPr>
          <p:cNvPr id="24" name="מלבן 23">
            <a:extLst>
              <a:ext uri="{FF2B5EF4-FFF2-40B4-BE49-F238E27FC236}">
                <a16:creationId xmlns:a16="http://schemas.microsoft.com/office/drawing/2014/main" id="{D5A3D4B1-6966-91CF-9406-E6EC5ADC8B0B}"/>
              </a:ext>
            </a:extLst>
          </p:cNvPr>
          <p:cNvSpPr/>
          <p:nvPr/>
        </p:nvSpPr>
        <p:spPr>
          <a:xfrm>
            <a:off x="8459630" y="4351685"/>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5" name="אליפסה 24">
            <a:extLst>
              <a:ext uri="{FF2B5EF4-FFF2-40B4-BE49-F238E27FC236}">
                <a16:creationId xmlns:a16="http://schemas.microsoft.com/office/drawing/2014/main" id="{80DF6488-1C04-C74B-75A2-5D5989CF15E2}"/>
              </a:ext>
            </a:extLst>
          </p:cNvPr>
          <p:cNvSpPr/>
          <p:nvPr/>
        </p:nvSpPr>
        <p:spPr>
          <a:xfrm>
            <a:off x="8482960" y="6074623"/>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7" name="קשת 36">
            <a:extLst>
              <a:ext uri="{FF2B5EF4-FFF2-40B4-BE49-F238E27FC236}">
                <a16:creationId xmlns:a16="http://schemas.microsoft.com/office/drawing/2014/main" id="{1EDD5800-B627-596B-84AD-0BA6D015D3AB}"/>
              </a:ext>
            </a:extLst>
          </p:cNvPr>
          <p:cNvSpPr/>
          <p:nvPr/>
        </p:nvSpPr>
        <p:spPr>
          <a:xfrm>
            <a:off x="1211855" y="3059925"/>
            <a:ext cx="6036599" cy="134967"/>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13" name="קשת 12">
            <a:extLst>
              <a:ext uri="{FF2B5EF4-FFF2-40B4-BE49-F238E27FC236}">
                <a16:creationId xmlns:a16="http://schemas.microsoft.com/office/drawing/2014/main" id="{7DC44D50-F295-A597-2894-693C8015EC71}"/>
              </a:ext>
            </a:extLst>
          </p:cNvPr>
          <p:cNvSpPr/>
          <p:nvPr/>
        </p:nvSpPr>
        <p:spPr>
          <a:xfrm>
            <a:off x="-2555129" y="2957716"/>
            <a:ext cx="3576320" cy="204417"/>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3377440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תמונה 22">
            <a:extLst>
              <a:ext uri="{FF2B5EF4-FFF2-40B4-BE49-F238E27FC236}">
                <a16:creationId xmlns:a16="http://schemas.microsoft.com/office/drawing/2014/main" id="{09BE4D85-19C0-F2CF-B572-32B948E86EF3}"/>
              </a:ext>
            </a:extLst>
          </p:cNvPr>
          <p:cNvPicPr>
            <a:picLocks noChangeAspect="1"/>
          </p:cNvPicPr>
          <p:nvPr/>
        </p:nvPicPr>
        <p:blipFill>
          <a:blip r:embed="rId2"/>
          <a:stretch>
            <a:fillRect/>
          </a:stretch>
        </p:blipFill>
        <p:spPr>
          <a:xfrm>
            <a:off x="8246488" y="4621754"/>
            <a:ext cx="3013005" cy="1798734"/>
          </a:xfrm>
          <a:prstGeom prst="rect">
            <a:avLst/>
          </a:prstGeom>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38331" cy="429264"/>
          </a:xfrm>
        </p:spPr>
        <p:txBody>
          <a:bodyPr/>
          <a:lstStyle/>
          <a:p>
            <a:pPr>
              <a:defRPr/>
            </a:pPr>
            <a:fld id="{9AF42FAA-D9B7-4A81-A698-476EABF34C29}" type="slidenum">
              <a:rPr lang="he-IL" b="1" smtClean="0">
                <a:solidFill>
                  <a:schemeClr val="tx1"/>
                </a:solidFill>
              </a:rPr>
              <a:pPr>
                <a:defRPr/>
              </a:pPr>
              <a:t>49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199846" y="157260"/>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Code</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1DE103B3-313D-B986-46DA-E970F6E2CD3A}"/>
              </a:ext>
            </a:extLst>
          </p:cNvPr>
          <p:cNvPicPr>
            <a:picLocks noChangeAspect="1"/>
          </p:cNvPicPr>
          <p:nvPr/>
        </p:nvPicPr>
        <p:blipFill>
          <a:blip r:embed="rId7"/>
          <a:stretch>
            <a:fillRect/>
          </a:stretch>
        </p:blipFill>
        <p:spPr>
          <a:xfrm>
            <a:off x="860645" y="1897909"/>
            <a:ext cx="2436126" cy="2228805"/>
          </a:xfrm>
          <a:prstGeom prst="rect">
            <a:avLst/>
          </a:prstGeom>
          <a:ln>
            <a:noFill/>
          </a:ln>
          <a:effectLst>
            <a:outerShdw blurRad="292100" dist="139700" dir="2700000" algn="tl" rotWithShape="0">
              <a:srgbClr val="333333">
                <a:alpha val="65000"/>
              </a:srgbClr>
            </a:outerShdw>
          </a:effectLst>
        </p:spPr>
      </p:pic>
      <p:pic>
        <p:nvPicPr>
          <p:cNvPr id="13" name="תמונה 12">
            <a:extLst>
              <a:ext uri="{FF2B5EF4-FFF2-40B4-BE49-F238E27FC236}">
                <a16:creationId xmlns:a16="http://schemas.microsoft.com/office/drawing/2014/main" id="{60D7728C-306C-9E3A-477B-F9FC025D27D6}"/>
              </a:ext>
            </a:extLst>
          </p:cNvPr>
          <p:cNvPicPr>
            <a:picLocks noChangeAspect="1"/>
          </p:cNvPicPr>
          <p:nvPr/>
        </p:nvPicPr>
        <p:blipFill>
          <a:blip r:embed="rId8"/>
          <a:stretch>
            <a:fillRect/>
          </a:stretch>
        </p:blipFill>
        <p:spPr>
          <a:xfrm>
            <a:off x="860646" y="4126714"/>
            <a:ext cx="2436126" cy="2412198"/>
          </a:xfrm>
          <a:prstGeom prst="rect">
            <a:avLst/>
          </a:prstGeom>
          <a:ln>
            <a:noFill/>
          </a:ln>
          <a:effectLst>
            <a:outerShdw blurRad="292100" dist="139700" dir="2700000" algn="tl" rotWithShape="0">
              <a:srgbClr val="333333">
                <a:alpha val="65000"/>
              </a:srgbClr>
            </a:outerShdw>
          </a:effectLst>
        </p:spPr>
      </p:pic>
      <p:pic>
        <p:nvPicPr>
          <p:cNvPr id="17" name="תמונה 16">
            <a:extLst>
              <a:ext uri="{FF2B5EF4-FFF2-40B4-BE49-F238E27FC236}">
                <a16:creationId xmlns:a16="http://schemas.microsoft.com/office/drawing/2014/main" id="{998748AE-A01F-5FE1-FF88-3340051D8F2F}"/>
              </a:ext>
            </a:extLst>
          </p:cNvPr>
          <p:cNvPicPr>
            <a:picLocks noChangeAspect="1"/>
          </p:cNvPicPr>
          <p:nvPr/>
        </p:nvPicPr>
        <p:blipFill>
          <a:blip r:embed="rId9"/>
          <a:stretch>
            <a:fillRect/>
          </a:stretch>
        </p:blipFill>
        <p:spPr>
          <a:xfrm>
            <a:off x="4104924" y="1897909"/>
            <a:ext cx="3405394" cy="1665411"/>
          </a:xfrm>
          <a:prstGeom prst="rect">
            <a:avLst/>
          </a:prstGeom>
        </p:spPr>
      </p:pic>
      <p:pic>
        <p:nvPicPr>
          <p:cNvPr id="19" name="תמונה 18">
            <a:extLst>
              <a:ext uri="{FF2B5EF4-FFF2-40B4-BE49-F238E27FC236}">
                <a16:creationId xmlns:a16="http://schemas.microsoft.com/office/drawing/2014/main" id="{ED9EE95F-E1D2-2132-6B60-3D30EC9ED8A1}"/>
              </a:ext>
            </a:extLst>
          </p:cNvPr>
          <p:cNvPicPr>
            <a:picLocks noChangeAspect="1"/>
          </p:cNvPicPr>
          <p:nvPr/>
        </p:nvPicPr>
        <p:blipFill>
          <a:blip r:embed="rId10"/>
          <a:stretch>
            <a:fillRect/>
          </a:stretch>
        </p:blipFill>
        <p:spPr>
          <a:xfrm>
            <a:off x="4104924" y="3563320"/>
            <a:ext cx="3405394" cy="1872611"/>
          </a:xfrm>
          <a:prstGeom prst="rect">
            <a:avLst/>
          </a:prstGeom>
        </p:spPr>
      </p:pic>
      <p:pic>
        <p:nvPicPr>
          <p:cNvPr id="21" name="תמונה 20">
            <a:extLst>
              <a:ext uri="{FF2B5EF4-FFF2-40B4-BE49-F238E27FC236}">
                <a16:creationId xmlns:a16="http://schemas.microsoft.com/office/drawing/2014/main" id="{D502EA71-998D-A9F3-F0A1-9C82579CBFCA}"/>
              </a:ext>
            </a:extLst>
          </p:cNvPr>
          <p:cNvPicPr>
            <a:picLocks noChangeAspect="1"/>
          </p:cNvPicPr>
          <p:nvPr/>
        </p:nvPicPr>
        <p:blipFill>
          <a:blip r:embed="rId11"/>
          <a:stretch>
            <a:fillRect/>
          </a:stretch>
        </p:blipFill>
        <p:spPr>
          <a:xfrm>
            <a:off x="4104924" y="5424973"/>
            <a:ext cx="3405394" cy="1041299"/>
          </a:xfrm>
          <a:prstGeom prst="rect">
            <a:avLst/>
          </a:prstGeom>
        </p:spPr>
      </p:pic>
      <p:pic>
        <p:nvPicPr>
          <p:cNvPr id="25" name="תמונה 24">
            <a:extLst>
              <a:ext uri="{FF2B5EF4-FFF2-40B4-BE49-F238E27FC236}">
                <a16:creationId xmlns:a16="http://schemas.microsoft.com/office/drawing/2014/main" id="{08F449D8-4E7E-D4D8-0E30-E18C384C6ACD}"/>
              </a:ext>
            </a:extLst>
          </p:cNvPr>
          <p:cNvPicPr>
            <a:picLocks noChangeAspect="1"/>
          </p:cNvPicPr>
          <p:nvPr/>
        </p:nvPicPr>
        <p:blipFill>
          <a:blip r:embed="rId12"/>
          <a:stretch>
            <a:fillRect/>
          </a:stretch>
        </p:blipFill>
        <p:spPr>
          <a:xfrm>
            <a:off x="8226871" y="1897909"/>
            <a:ext cx="3017414" cy="2394459"/>
          </a:xfrm>
          <a:prstGeom prst="rect">
            <a:avLst/>
          </a:prstGeom>
        </p:spPr>
      </p:pic>
      <p:sp>
        <p:nvSpPr>
          <p:cNvPr id="26" name="מלבן 25">
            <a:extLst>
              <a:ext uri="{FF2B5EF4-FFF2-40B4-BE49-F238E27FC236}">
                <a16:creationId xmlns:a16="http://schemas.microsoft.com/office/drawing/2014/main" id="{F990A9FB-01A3-E31C-BAD3-7236F6B043CB}"/>
              </a:ext>
            </a:extLst>
          </p:cNvPr>
          <p:cNvSpPr/>
          <p:nvPr/>
        </p:nvSpPr>
        <p:spPr>
          <a:xfrm>
            <a:off x="901366" y="1394637"/>
            <a:ext cx="2354683" cy="523220"/>
          </a:xfrm>
          <a:prstGeom prst="rect">
            <a:avLst/>
          </a:prstGeom>
          <a:noFill/>
        </p:spPr>
        <p:txBody>
          <a:bodyPr wrap="none" lIns="91440" tIns="45720" rIns="91440" bIns="45720">
            <a:spAutoFit/>
          </a:bodyPr>
          <a:lstStyle/>
          <a:p>
            <a:pPr algn="ctr"/>
            <a:r>
              <a:rPr lang="en-US" sz="2800" b="1" i="0" dirty="0">
                <a:solidFill>
                  <a:srgbClr val="0E1116"/>
                </a:solidFill>
                <a:effectLst/>
                <a:latin typeface="-apple-system"/>
              </a:rPr>
              <a:t>Shell - </a:t>
            </a:r>
            <a:r>
              <a:rPr lang="en-US" sz="2800" b="1" i="0" dirty="0" err="1">
                <a:solidFill>
                  <a:srgbClr val="0E1116"/>
                </a:solidFill>
                <a:effectLst/>
                <a:latin typeface="-apple-system"/>
              </a:rPr>
              <a:t>Apktool</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27" name="מלבן 26">
            <a:extLst>
              <a:ext uri="{FF2B5EF4-FFF2-40B4-BE49-F238E27FC236}">
                <a16:creationId xmlns:a16="http://schemas.microsoft.com/office/drawing/2014/main" id="{9957D2FE-1FE4-842F-C2F7-AACE00E362C9}"/>
              </a:ext>
            </a:extLst>
          </p:cNvPr>
          <p:cNvSpPr/>
          <p:nvPr/>
        </p:nvSpPr>
        <p:spPr>
          <a:xfrm>
            <a:off x="3938102" y="1374689"/>
            <a:ext cx="3739037" cy="523220"/>
          </a:xfrm>
          <a:prstGeom prst="rect">
            <a:avLst/>
          </a:prstGeom>
          <a:noFill/>
        </p:spPr>
        <p:txBody>
          <a:bodyPr wrap="square" lIns="91440" tIns="45720" rIns="91440" bIns="45720">
            <a:spAutoFit/>
          </a:bodyPr>
          <a:lstStyle/>
          <a:p>
            <a:pPr algn="ctr"/>
            <a:r>
              <a:rPr lang="en-US" sz="2800" b="1" cap="none" spc="0" dirty="0">
                <a:ln w="0"/>
                <a:solidFill>
                  <a:schemeClr val="tx1"/>
                </a:solidFill>
              </a:rPr>
              <a:t>Split Train &amp; Test</a:t>
            </a:r>
            <a:endParaRPr lang="he-IL" sz="2800" b="1" cap="none" spc="0" dirty="0">
              <a:ln w="0"/>
              <a:solidFill>
                <a:schemeClr val="tx1"/>
              </a:solidFill>
            </a:endParaRPr>
          </a:p>
        </p:txBody>
      </p:sp>
      <p:sp>
        <p:nvSpPr>
          <p:cNvPr id="28" name="מלבן 27">
            <a:extLst>
              <a:ext uri="{FF2B5EF4-FFF2-40B4-BE49-F238E27FC236}">
                <a16:creationId xmlns:a16="http://schemas.microsoft.com/office/drawing/2014/main" id="{6B1B2B00-7BB1-62E7-3C34-5E0665D14AB6}"/>
              </a:ext>
            </a:extLst>
          </p:cNvPr>
          <p:cNvSpPr/>
          <p:nvPr/>
        </p:nvSpPr>
        <p:spPr>
          <a:xfrm>
            <a:off x="7411131" y="1428585"/>
            <a:ext cx="4683718" cy="523220"/>
          </a:xfrm>
          <a:prstGeom prst="rect">
            <a:avLst/>
          </a:prstGeom>
          <a:noFill/>
        </p:spPr>
        <p:txBody>
          <a:bodyPr wrap="none" lIns="91440" tIns="45720" rIns="91440" bIns="45720">
            <a:spAutoFit/>
          </a:bodyPr>
          <a:lstStyle/>
          <a:p>
            <a:pPr algn="ctr"/>
            <a:r>
              <a:rPr lang="en-US" sz="2800" b="1" cap="none" spc="0" dirty="0">
                <a:ln w="0"/>
                <a:solidFill>
                  <a:schemeClr val="tx1"/>
                </a:solidFill>
              </a:rPr>
              <a:t>Data frame with train and test</a:t>
            </a:r>
            <a:endParaRPr lang="he-IL" sz="2800" b="1" cap="none" spc="0" dirty="0">
              <a:ln w="0"/>
              <a:solidFill>
                <a:schemeClr val="tx1"/>
              </a:solidFill>
            </a:endParaRPr>
          </a:p>
        </p:txBody>
      </p:sp>
      <p:sp>
        <p:nvSpPr>
          <p:cNvPr id="29" name="מלבן 28">
            <a:extLst>
              <a:ext uri="{FF2B5EF4-FFF2-40B4-BE49-F238E27FC236}">
                <a16:creationId xmlns:a16="http://schemas.microsoft.com/office/drawing/2014/main" id="{43ACE2CE-D824-7FC3-7EBC-ACC3C8439705}"/>
              </a:ext>
            </a:extLst>
          </p:cNvPr>
          <p:cNvSpPr/>
          <p:nvPr/>
        </p:nvSpPr>
        <p:spPr>
          <a:xfrm>
            <a:off x="8500724" y="4187808"/>
            <a:ext cx="2504532" cy="523220"/>
          </a:xfrm>
          <a:prstGeom prst="rect">
            <a:avLst/>
          </a:prstGeom>
          <a:noFill/>
        </p:spPr>
        <p:txBody>
          <a:bodyPr wrap="none" lIns="91440" tIns="45720" rIns="91440" bIns="45720">
            <a:spAutoFit/>
          </a:bodyPr>
          <a:lstStyle/>
          <a:p>
            <a:pPr algn="ctr"/>
            <a:r>
              <a:rPr lang="en-US" sz="2800" b="1" cap="none" spc="0" dirty="0">
                <a:ln w="0"/>
                <a:solidFill>
                  <a:schemeClr val="tx1"/>
                </a:solidFill>
              </a:rPr>
              <a:t>Insert into a list</a:t>
            </a:r>
            <a:endParaRPr lang="he-IL" sz="2800" b="1" cap="none" spc="0" dirty="0">
              <a:ln w="0"/>
              <a:solidFill>
                <a:schemeClr val="tx1"/>
              </a:solidFill>
            </a:endParaRPr>
          </a:p>
        </p:txBody>
      </p:sp>
      <p:pic>
        <p:nvPicPr>
          <p:cNvPr id="2" name="תמונה 1">
            <a:extLst>
              <a:ext uri="{FF2B5EF4-FFF2-40B4-BE49-F238E27FC236}">
                <a16:creationId xmlns:a16="http://schemas.microsoft.com/office/drawing/2014/main" id="{12295672-54D7-EA34-C090-6D4F15A85131}"/>
              </a:ext>
            </a:extLst>
          </p:cNvPr>
          <p:cNvPicPr>
            <a:picLocks noChangeAspect="1"/>
          </p:cNvPicPr>
          <p:nvPr/>
        </p:nvPicPr>
        <p:blipFill>
          <a:blip r:embed="rId13"/>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B34B9DF1-D4FF-1FB0-1729-D001DA3EEB3B}"/>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46764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980" y="-263351"/>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238" y="-171494"/>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Two)</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13</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14</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15</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16</a:t>
            </a:r>
            <a:endParaRPr lang="he-IL" sz="2000" b="1" dirty="0"/>
          </a:p>
        </p:txBody>
      </p:sp>
      <p:sp>
        <p:nvSpPr>
          <p:cNvPr id="9" name="תיבת טקסט 8">
            <a:extLst>
              <a:ext uri="{FF2B5EF4-FFF2-40B4-BE49-F238E27FC236}">
                <a16:creationId xmlns:a16="http://schemas.microsoft.com/office/drawing/2014/main" id="{8E114D5A-DBB8-FB41-F354-958168EACB17}"/>
              </a:ext>
            </a:extLst>
          </p:cNvPr>
          <p:cNvSpPr txBox="1"/>
          <p:nvPr/>
        </p:nvSpPr>
        <p:spPr>
          <a:xfrm>
            <a:off x="6340983" y="3113376"/>
            <a:ext cx="1804554" cy="584775"/>
          </a:xfrm>
          <a:prstGeom prst="rect">
            <a:avLst/>
          </a:prstGeom>
          <a:noFill/>
        </p:spPr>
        <p:txBody>
          <a:bodyPr wrap="square">
            <a:spAutoFit/>
          </a:bodyPr>
          <a:lstStyle/>
          <a:p>
            <a:r>
              <a:rPr lang="en-US" sz="3200" b="1" dirty="0"/>
              <a:t>Results</a:t>
            </a:r>
            <a:endParaRPr lang="he-IL" sz="3200" b="1" dirty="0"/>
          </a:p>
        </p:txBody>
      </p:sp>
      <p:sp>
        <p:nvSpPr>
          <p:cNvPr id="10" name="תיבת טקסט 9">
            <a:extLst>
              <a:ext uri="{FF2B5EF4-FFF2-40B4-BE49-F238E27FC236}">
                <a16:creationId xmlns:a16="http://schemas.microsoft.com/office/drawing/2014/main" id="{871AFE3C-DF06-04FD-F0DE-5808C043AC78}"/>
              </a:ext>
            </a:extLst>
          </p:cNvPr>
          <p:cNvSpPr txBox="1"/>
          <p:nvPr/>
        </p:nvSpPr>
        <p:spPr>
          <a:xfrm>
            <a:off x="9407106" y="3164732"/>
            <a:ext cx="1992413" cy="584775"/>
          </a:xfrm>
          <a:prstGeom prst="rect">
            <a:avLst/>
          </a:prstGeom>
          <a:noFill/>
        </p:spPr>
        <p:txBody>
          <a:bodyPr wrap="square">
            <a:spAutoFit/>
          </a:bodyPr>
          <a:lstStyle/>
          <a:p>
            <a:r>
              <a:rPr lang="en-US" sz="3200" b="1" dirty="0" err="1"/>
              <a:t>Droidbot</a:t>
            </a:r>
            <a:endParaRPr lang="he-IL" sz="3200" b="1" dirty="0"/>
          </a:p>
        </p:txBody>
      </p:sp>
      <p:sp>
        <p:nvSpPr>
          <p:cNvPr id="14" name="תיבת טקסט 13">
            <a:extLst>
              <a:ext uri="{FF2B5EF4-FFF2-40B4-BE49-F238E27FC236}">
                <a16:creationId xmlns:a16="http://schemas.microsoft.com/office/drawing/2014/main" id="{0E0DCB64-E3F8-24B1-960A-CD4B85715FF8}"/>
              </a:ext>
            </a:extLst>
          </p:cNvPr>
          <p:cNvSpPr txBox="1"/>
          <p:nvPr/>
        </p:nvSpPr>
        <p:spPr>
          <a:xfrm>
            <a:off x="1001287" y="2810789"/>
            <a:ext cx="1278182" cy="1077218"/>
          </a:xfrm>
          <a:prstGeom prst="rect">
            <a:avLst/>
          </a:prstGeom>
          <a:noFill/>
        </p:spPr>
        <p:txBody>
          <a:bodyPr wrap="square">
            <a:spAutoFit/>
          </a:bodyPr>
          <a:lstStyle/>
          <a:p>
            <a:pPr algn="ctr" rtl="0"/>
            <a:r>
              <a:rPr lang="en-US" sz="3200" b="1" dirty="0"/>
              <a:t>The Attack</a:t>
            </a:r>
            <a:endParaRPr lang="en-US" sz="3200" dirty="0"/>
          </a:p>
        </p:txBody>
      </p:sp>
      <p:sp>
        <p:nvSpPr>
          <p:cNvPr id="17" name="תיבת טקסט 16">
            <a:extLst>
              <a:ext uri="{FF2B5EF4-FFF2-40B4-BE49-F238E27FC236}">
                <a16:creationId xmlns:a16="http://schemas.microsoft.com/office/drawing/2014/main" id="{591E380D-50B0-2887-0322-7B0B4080F9A1}"/>
              </a:ext>
            </a:extLst>
          </p:cNvPr>
          <p:cNvSpPr txBox="1"/>
          <p:nvPr/>
        </p:nvSpPr>
        <p:spPr>
          <a:xfrm>
            <a:off x="3352406" y="2708148"/>
            <a:ext cx="2221524" cy="1846659"/>
          </a:xfrm>
          <a:prstGeom prst="rect">
            <a:avLst/>
          </a:prstGeom>
          <a:noFill/>
        </p:spPr>
        <p:txBody>
          <a:bodyPr wrap="square">
            <a:spAutoFit/>
          </a:bodyPr>
          <a:lstStyle/>
          <a:p>
            <a:pPr algn="ctr" rtl="0"/>
            <a:r>
              <a:rPr lang="en-US" sz="3200" b="1" dirty="0"/>
              <a:t>How to plan the attack?</a:t>
            </a:r>
          </a:p>
          <a:p>
            <a:r>
              <a:rPr lang="en-US" dirty="0"/>
              <a:t> </a:t>
            </a:r>
          </a:p>
        </p:txBody>
      </p:sp>
    </p:spTree>
    <p:extLst>
      <p:ext uri="{BB962C8B-B14F-4D97-AF65-F5344CB8AC3E}">
        <p14:creationId xmlns:p14="http://schemas.microsoft.com/office/powerpoint/2010/main" val="2605499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50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3226258" y="489517"/>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תמונה 9">
            <a:extLst>
              <a:ext uri="{FF2B5EF4-FFF2-40B4-BE49-F238E27FC236}">
                <a16:creationId xmlns:a16="http://schemas.microsoft.com/office/drawing/2014/main" id="{1F74FF17-8826-E590-D41E-34878660D1A3}"/>
              </a:ext>
            </a:extLst>
          </p:cNvPr>
          <p:cNvPicPr>
            <a:picLocks noChangeAspect="1"/>
          </p:cNvPicPr>
          <p:nvPr/>
        </p:nvPicPr>
        <p:blipFill>
          <a:blip r:embed="rId6"/>
          <a:stretch>
            <a:fillRect/>
          </a:stretch>
        </p:blipFill>
        <p:spPr>
          <a:xfrm>
            <a:off x="8763604" y="1222324"/>
            <a:ext cx="3178336" cy="4318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תיבת טקסט 2">
            <a:extLst>
              <a:ext uri="{FF2B5EF4-FFF2-40B4-BE49-F238E27FC236}">
                <a16:creationId xmlns:a16="http://schemas.microsoft.com/office/drawing/2014/main" id="{C0DCEB5B-5B6C-F045-B2C3-3C22C90BBD45}"/>
              </a:ext>
            </a:extLst>
          </p:cNvPr>
          <p:cNvSpPr txBox="1"/>
          <p:nvPr/>
        </p:nvSpPr>
        <p:spPr>
          <a:xfrm>
            <a:off x="385689" y="1626091"/>
            <a:ext cx="5985014" cy="3970318"/>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b="1" i="0" dirty="0">
                <a:solidFill>
                  <a:srgbClr val="002060"/>
                </a:solidFill>
                <a:effectLst/>
                <a:cs typeface="David" panose="020E0502060401010101" pitchFamily="34" charset="-79"/>
              </a:rPr>
              <a:t>Dataset</a:t>
            </a:r>
            <a:r>
              <a:rPr lang="en-US" sz="2800" b="0" i="0" dirty="0">
                <a:solidFill>
                  <a:srgbClr val="222222"/>
                </a:solidFill>
                <a:effectLst/>
                <a:cs typeface="David" panose="020E0502060401010101" pitchFamily="34" charset="-79"/>
              </a:rPr>
              <a:t> on </a:t>
            </a:r>
            <a:r>
              <a:rPr lang="he-IL" sz="2800" b="0" i="0" dirty="0">
                <a:solidFill>
                  <a:srgbClr val="222222"/>
                </a:solidFill>
                <a:effectLst/>
                <a:cs typeface="David" panose="020E0502060401010101" pitchFamily="34" charset="-79"/>
              </a:rPr>
              <a:t>11,000</a:t>
            </a:r>
            <a:r>
              <a:rPr lang="en-US" sz="2800" b="0" i="0" dirty="0">
                <a:solidFill>
                  <a:srgbClr val="222222"/>
                </a:solidFill>
                <a:effectLst/>
                <a:cs typeface="David" panose="020E0502060401010101" pitchFamily="34" charset="-79"/>
              </a:rPr>
              <a:t> App</a:t>
            </a:r>
          </a:p>
          <a:p>
            <a:pPr marL="742950" lvl="1" indent="-285750" algn="l" rtl="0">
              <a:buFont typeface="Arial" panose="020B0604020202020204" pitchFamily="34" charset="0"/>
              <a:buChar char="•"/>
            </a:pPr>
            <a:r>
              <a:rPr lang="en-US" sz="2800" b="0" i="0" dirty="0">
                <a:solidFill>
                  <a:srgbClr val="0E1116"/>
                </a:solidFill>
                <a:effectLst/>
              </a:rPr>
              <a:t>Benign - 10,000 </a:t>
            </a:r>
            <a:r>
              <a:rPr lang="en-US" sz="2800" b="0" i="0" dirty="0">
                <a:solidFill>
                  <a:srgbClr val="222222"/>
                </a:solidFill>
                <a:effectLst/>
                <a:cs typeface="David" panose="020E0502060401010101" pitchFamily="34" charset="-79"/>
              </a:rPr>
              <a:t>App</a:t>
            </a:r>
            <a:endParaRPr lang="en-US" sz="2800" b="0" i="0" dirty="0">
              <a:solidFill>
                <a:srgbClr val="0E1116"/>
              </a:solidFill>
              <a:effectLst/>
            </a:endParaRPr>
          </a:p>
          <a:p>
            <a:pPr marL="742950" lvl="1" indent="-285750" algn="l" rtl="0">
              <a:buFont typeface="Arial" panose="020B0604020202020204" pitchFamily="34" charset="0"/>
              <a:buChar char="•"/>
            </a:pPr>
            <a:r>
              <a:rPr lang="en-US" sz="2800" b="0" i="0" dirty="0">
                <a:solidFill>
                  <a:srgbClr val="0E1116"/>
                </a:solidFill>
                <a:effectLst/>
              </a:rPr>
              <a:t>Malicious - 1000 </a:t>
            </a:r>
            <a:r>
              <a:rPr lang="en-US" sz="2800" b="0" i="0" dirty="0">
                <a:solidFill>
                  <a:srgbClr val="222222"/>
                </a:solidFill>
                <a:effectLst/>
                <a:cs typeface="David" panose="020E0502060401010101" pitchFamily="34" charset="-79"/>
              </a:rPr>
              <a:t>App</a:t>
            </a:r>
            <a:endParaRPr lang="en-US" sz="2800" b="1" i="0" dirty="0">
              <a:solidFill>
                <a:srgbClr val="002060"/>
              </a:solidFill>
              <a:effectLst/>
              <a:cs typeface="David" panose="020E0502060401010101" pitchFamily="34" charset="-79"/>
            </a:endParaRPr>
          </a:p>
          <a:p>
            <a:pPr marL="285750" indent="-285750" algn="l" rtl="0">
              <a:buFont typeface="Wingdings" panose="05000000000000000000" pitchFamily="2" charset="2"/>
              <a:buChar char="v"/>
            </a:pPr>
            <a:r>
              <a:rPr lang="en-US" sz="2800" b="1" i="0" dirty="0">
                <a:solidFill>
                  <a:srgbClr val="002060"/>
                </a:solidFill>
                <a:effectLst/>
                <a:cs typeface="David" panose="020E0502060401010101" pitchFamily="34" charset="-79"/>
              </a:rPr>
              <a:t>Train</a:t>
            </a:r>
            <a:r>
              <a:rPr lang="en-US" sz="2800" b="0" i="0" dirty="0">
                <a:solidFill>
                  <a:srgbClr val="222222"/>
                </a:solidFill>
                <a:effectLst/>
                <a:cs typeface="David" panose="020E0502060401010101" pitchFamily="34" charset="-79"/>
              </a:rPr>
              <a:t> on 8,800 App</a:t>
            </a:r>
          </a:p>
          <a:p>
            <a:pPr marL="742950" lvl="1" indent="-285750" algn="l" rtl="0">
              <a:buFont typeface="Arial" panose="020B0604020202020204" pitchFamily="34" charset="0"/>
              <a:buChar char="•"/>
            </a:pPr>
            <a:r>
              <a:rPr lang="en-US" sz="2800" b="0" i="0" dirty="0">
                <a:solidFill>
                  <a:srgbClr val="0E1116"/>
                </a:solidFill>
                <a:effectLst/>
              </a:rPr>
              <a:t>Benign - 8,000 </a:t>
            </a:r>
            <a:r>
              <a:rPr lang="en-US" sz="2800" b="0" i="0" dirty="0">
                <a:solidFill>
                  <a:srgbClr val="222222"/>
                </a:solidFill>
                <a:effectLst/>
                <a:cs typeface="David" panose="020E0502060401010101" pitchFamily="34" charset="-79"/>
              </a:rPr>
              <a:t>App</a:t>
            </a:r>
            <a:endParaRPr lang="en-US" sz="2800" b="0" i="0" dirty="0">
              <a:solidFill>
                <a:srgbClr val="0E1116"/>
              </a:solidFill>
              <a:effectLst/>
            </a:endParaRPr>
          </a:p>
          <a:p>
            <a:pPr marL="742950" lvl="1" indent="-285750" algn="l" rtl="0">
              <a:buFont typeface="Arial" panose="020B0604020202020204" pitchFamily="34" charset="0"/>
              <a:buChar char="•"/>
            </a:pPr>
            <a:r>
              <a:rPr lang="en-US" sz="2800" b="0" i="0" dirty="0">
                <a:solidFill>
                  <a:srgbClr val="0E1116"/>
                </a:solidFill>
                <a:effectLst/>
              </a:rPr>
              <a:t>Malicious - 800 </a:t>
            </a:r>
            <a:r>
              <a:rPr lang="en-US" sz="2800" b="0" i="0" dirty="0">
                <a:solidFill>
                  <a:srgbClr val="222222"/>
                </a:solidFill>
                <a:effectLst/>
                <a:cs typeface="David" panose="020E0502060401010101" pitchFamily="34" charset="-79"/>
              </a:rPr>
              <a:t>App</a:t>
            </a:r>
            <a:endParaRPr lang="en-US" sz="2800" dirty="0">
              <a:solidFill>
                <a:srgbClr val="222222"/>
              </a:solidFill>
              <a:cs typeface="David" panose="020E0502060401010101" pitchFamily="34" charset="-79"/>
            </a:endParaRPr>
          </a:p>
          <a:p>
            <a:pPr marL="285750" indent="-285750" algn="l" rtl="0">
              <a:buFont typeface="Wingdings" panose="05000000000000000000" pitchFamily="2" charset="2"/>
              <a:buChar char="v"/>
            </a:pPr>
            <a:r>
              <a:rPr lang="en-US" sz="2800" b="1" i="0" dirty="0">
                <a:solidFill>
                  <a:srgbClr val="002060"/>
                </a:solidFill>
                <a:effectLst/>
                <a:cs typeface="David" panose="020E0502060401010101" pitchFamily="34" charset="-79"/>
              </a:rPr>
              <a:t>Test </a:t>
            </a:r>
            <a:r>
              <a:rPr lang="en-US" sz="2800" b="0" i="0" dirty="0">
                <a:solidFill>
                  <a:srgbClr val="222222"/>
                </a:solidFill>
                <a:effectLst/>
                <a:cs typeface="David" panose="020E0502060401010101" pitchFamily="34" charset="-79"/>
              </a:rPr>
              <a:t>on 20% App</a:t>
            </a:r>
          </a:p>
          <a:p>
            <a:pPr marL="742950" lvl="1" indent="-285750" algn="l" rtl="0">
              <a:buFont typeface="Arial" panose="020B0604020202020204" pitchFamily="34" charset="0"/>
              <a:buChar char="•"/>
            </a:pPr>
            <a:r>
              <a:rPr lang="en-US" sz="2800" b="0" i="0" dirty="0">
                <a:solidFill>
                  <a:srgbClr val="0E1116"/>
                </a:solidFill>
                <a:effectLst/>
              </a:rPr>
              <a:t>Benign - 2,000 </a:t>
            </a:r>
            <a:r>
              <a:rPr lang="en-US" sz="2800" b="0" i="0" dirty="0">
                <a:solidFill>
                  <a:srgbClr val="222222"/>
                </a:solidFill>
                <a:effectLst/>
                <a:cs typeface="David" panose="020E0502060401010101" pitchFamily="34" charset="-79"/>
              </a:rPr>
              <a:t>App</a:t>
            </a:r>
            <a:endParaRPr lang="en-US" sz="2800" b="0" i="0" dirty="0">
              <a:solidFill>
                <a:srgbClr val="0E1116"/>
              </a:solidFill>
              <a:effectLst/>
            </a:endParaRPr>
          </a:p>
          <a:p>
            <a:pPr marL="742950" lvl="1" indent="-285750" algn="l" rtl="0">
              <a:buFont typeface="Arial" panose="020B0604020202020204" pitchFamily="34" charset="0"/>
              <a:buChar char="•"/>
            </a:pPr>
            <a:r>
              <a:rPr lang="en-US" sz="2800" b="0" i="0" dirty="0">
                <a:solidFill>
                  <a:srgbClr val="0E1116"/>
                </a:solidFill>
                <a:effectLst/>
              </a:rPr>
              <a:t>Malicious - 2,00 </a:t>
            </a:r>
            <a:r>
              <a:rPr lang="en-US" sz="2800" b="0" i="0" dirty="0">
                <a:solidFill>
                  <a:srgbClr val="222222"/>
                </a:solidFill>
                <a:effectLst/>
                <a:cs typeface="David" panose="020E0502060401010101" pitchFamily="34" charset="-79"/>
              </a:rPr>
              <a:t>App</a:t>
            </a:r>
          </a:p>
        </p:txBody>
      </p:sp>
      <p:sp>
        <p:nvSpPr>
          <p:cNvPr id="15" name="חץ: ימינה 14">
            <a:extLst>
              <a:ext uri="{FF2B5EF4-FFF2-40B4-BE49-F238E27FC236}">
                <a16:creationId xmlns:a16="http://schemas.microsoft.com/office/drawing/2014/main" id="{FB0C9199-F959-633E-54B8-10F47B35E394}"/>
              </a:ext>
            </a:extLst>
          </p:cNvPr>
          <p:cNvSpPr/>
          <p:nvPr/>
        </p:nvSpPr>
        <p:spPr>
          <a:xfrm>
            <a:off x="4828156" y="2956495"/>
            <a:ext cx="1908165" cy="923329"/>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16" name="מלבן 15">
            <a:extLst>
              <a:ext uri="{FF2B5EF4-FFF2-40B4-BE49-F238E27FC236}">
                <a16:creationId xmlns:a16="http://schemas.microsoft.com/office/drawing/2014/main" id="{30F0A052-4D1F-EBC7-5980-67B31DDC8794}"/>
              </a:ext>
            </a:extLst>
          </p:cNvPr>
          <p:cNvSpPr/>
          <p:nvPr/>
        </p:nvSpPr>
        <p:spPr>
          <a:xfrm>
            <a:off x="6702524" y="2518668"/>
            <a:ext cx="2213107"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API calls</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17" name="תמונה 16">
            <a:extLst>
              <a:ext uri="{FF2B5EF4-FFF2-40B4-BE49-F238E27FC236}">
                <a16:creationId xmlns:a16="http://schemas.microsoft.com/office/drawing/2014/main" id="{615AF882-7453-C9FC-5F5B-28E57673486D}"/>
              </a:ext>
            </a:extLst>
          </p:cNvPr>
          <p:cNvPicPr>
            <a:picLocks noChangeAspect="1"/>
          </p:cNvPicPr>
          <p:nvPr/>
        </p:nvPicPr>
        <p:blipFill>
          <a:blip r:embed="rId7"/>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9D90E529-FC6A-BA1B-8B4C-0466D03A0C7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67983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51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484578" y="518795"/>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4" name="תמונה 13">
            <a:extLst>
              <a:ext uri="{FF2B5EF4-FFF2-40B4-BE49-F238E27FC236}">
                <a16:creationId xmlns:a16="http://schemas.microsoft.com/office/drawing/2014/main" id="{19F66C1A-ABA6-E4DE-A8A8-14BE6D5BF70D}"/>
              </a:ext>
            </a:extLst>
          </p:cNvPr>
          <p:cNvPicPr>
            <a:picLocks noChangeAspect="1"/>
          </p:cNvPicPr>
          <p:nvPr/>
        </p:nvPicPr>
        <p:blipFill>
          <a:blip r:embed="rId6"/>
          <a:stretch>
            <a:fillRect/>
          </a:stretch>
        </p:blipFill>
        <p:spPr>
          <a:xfrm>
            <a:off x="31434" y="1831326"/>
            <a:ext cx="12043726" cy="3916872"/>
          </a:xfrm>
          <a:prstGeom prst="rect">
            <a:avLst/>
          </a:prstGeom>
        </p:spPr>
      </p:pic>
      <p:pic>
        <p:nvPicPr>
          <p:cNvPr id="17" name="תמונה 16">
            <a:extLst>
              <a:ext uri="{FF2B5EF4-FFF2-40B4-BE49-F238E27FC236}">
                <a16:creationId xmlns:a16="http://schemas.microsoft.com/office/drawing/2014/main" id="{615AF882-7453-C9FC-5F5B-28E57673486D}"/>
              </a:ext>
            </a:extLst>
          </p:cNvPr>
          <p:cNvPicPr>
            <a:picLocks noChangeAspect="1"/>
          </p:cNvPicPr>
          <p:nvPr/>
        </p:nvPicPr>
        <p:blipFill>
          <a:blip r:embed="rId7"/>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9D90E529-FC6A-BA1B-8B4C-0466D03A0C7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73007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52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488224" y="172021"/>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Results</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2AEF73B7-BBED-49DA-E4B1-AD2FF6424660}"/>
              </a:ext>
            </a:extLst>
          </p:cNvPr>
          <p:cNvPicPr>
            <a:picLocks noChangeAspect="1"/>
          </p:cNvPicPr>
          <p:nvPr/>
        </p:nvPicPr>
        <p:blipFill>
          <a:blip r:embed="rId6"/>
          <a:stretch>
            <a:fillRect/>
          </a:stretch>
        </p:blipFill>
        <p:spPr>
          <a:xfrm>
            <a:off x="833120" y="1566332"/>
            <a:ext cx="11074621" cy="3974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מלבן 11">
            <a:extLst>
              <a:ext uri="{FF2B5EF4-FFF2-40B4-BE49-F238E27FC236}">
                <a16:creationId xmlns:a16="http://schemas.microsoft.com/office/drawing/2014/main" id="{3B62C963-2115-765A-FAD0-7039002D6F28}"/>
              </a:ext>
            </a:extLst>
          </p:cNvPr>
          <p:cNvSpPr/>
          <p:nvPr/>
        </p:nvSpPr>
        <p:spPr>
          <a:xfrm>
            <a:off x="1776604" y="983647"/>
            <a:ext cx="1558888"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Before</a:t>
            </a:r>
            <a:endParaRPr lang="he-IL" sz="4000" b="0" cap="none" spc="0" dirty="0">
              <a:ln w="0"/>
              <a:solidFill>
                <a:schemeClr val="tx1"/>
              </a:solidFill>
              <a:effectLst>
                <a:outerShdw blurRad="38100" dist="19050" dir="2700000" algn="tl" rotWithShape="0">
                  <a:schemeClr val="dk1">
                    <a:alpha val="40000"/>
                  </a:schemeClr>
                </a:outerShdw>
              </a:effectLst>
            </a:endParaRPr>
          </a:p>
          <a:p>
            <a:pPr algn="ct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19" name="Elipse 22">
            <a:extLst>
              <a:ext uri="{FF2B5EF4-FFF2-40B4-BE49-F238E27FC236}">
                <a16:creationId xmlns:a16="http://schemas.microsoft.com/office/drawing/2014/main" id="{405D6D5B-E906-6A60-C729-191F9F41339C}"/>
              </a:ext>
            </a:extLst>
          </p:cNvPr>
          <p:cNvSpPr/>
          <p:nvPr/>
        </p:nvSpPr>
        <p:spPr>
          <a:xfrm>
            <a:off x="6347166" y="2732107"/>
            <a:ext cx="1416526" cy="53575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ko-KR" altLang="en-US">
              <a:solidFill>
                <a:srgbClr val="E71224"/>
              </a:solidFill>
            </a:endParaRPr>
          </a:p>
        </p:txBody>
      </p:sp>
      <p:sp>
        <p:nvSpPr>
          <p:cNvPr id="36" name="אליפסה 35">
            <a:extLst>
              <a:ext uri="{FF2B5EF4-FFF2-40B4-BE49-F238E27FC236}">
                <a16:creationId xmlns:a16="http://schemas.microsoft.com/office/drawing/2014/main" id="{00694062-BE20-147B-4212-9222EB4595A0}"/>
              </a:ext>
            </a:extLst>
          </p:cNvPr>
          <p:cNvSpPr/>
          <p:nvPr/>
        </p:nvSpPr>
        <p:spPr>
          <a:xfrm>
            <a:off x="8282645" y="4055280"/>
            <a:ext cx="1276388" cy="555517"/>
          </a:xfrm>
          <a:prstGeom prst="ellipse">
            <a:avLst/>
          </a:prstGeom>
          <a:solidFill>
            <a:srgbClr val="004F8B">
              <a:alpha val="5000"/>
            </a:srgbClr>
          </a:solidFill>
          <a:ln w="18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4F8B"/>
              </a:solidFill>
            </a:endParaRPr>
          </a:p>
        </p:txBody>
      </p:sp>
      <mc:AlternateContent xmlns:mc="http://schemas.openxmlformats.org/markup-compatibility/2006" xmlns:p14="http://schemas.microsoft.com/office/powerpoint/2010/main">
        <mc:Choice Requires="p14">
          <p:contentPart p14:bwMode="auto" r:id="rId7">
            <p14:nvContentPartPr>
              <p14:cNvPr id="41" name="דיו 40">
                <a:extLst>
                  <a:ext uri="{FF2B5EF4-FFF2-40B4-BE49-F238E27FC236}">
                    <a16:creationId xmlns:a16="http://schemas.microsoft.com/office/drawing/2014/main" id="{3A58D8B9-26FC-E0A1-E1F5-F73E3284EA14}"/>
                  </a:ext>
                </a:extLst>
              </p14:cNvPr>
              <p14:cNvContentPartPr/>
              <p14:nvPr/>
            </p14:nvContentPartPr>
            <p14:xfrm>
              <a:off x="1422400" y="4363518"/>
              <a:ext cx="2059423" cy="360"/>
            </p14:xfrm>
          </p:contentPart>
        </mc:Choice>
        <mc:Fallback xmlns="">
          <p:pic>
            <p:nvPicPr>
              <p:cNvPr id="41" name="דיו 40">
                <a:extLst>
                  <a:ext uri="{FF2B5EF4-FFF2-40B4-BE49-F238E27FC236}">
                    <a16:creationId xmlns:a16="http://schemas.microsoft.com/office/drawing/2014/main" id="{3A58D8B9-26FC-E0A1-E1F5-F73E3284EA14}"/>
                  </a:ext>
                </a:extLst>
              </p:cNvPr>
              <p:cNvPicPr/>
              <p:nvPr/>
            </p:nvPicPr>
            <p:blipFill>
              <a:blip r:embed="rId8"/>
              <a:stretch>
                <a:fillRect/>
              </a:stretch>
            </p:blipFill>
            <p:spPr>
              <a:xfrm>
                <a:off x="1368385" y="4255518"/>
                <a:ext cx="2167093"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דיו 42">
                <a:extLst>
                  <a:ext uri="{FF2B5EF4-FFF2-40B4-BE49-F238E27FC236}">
                    <a16:creationId xmlns:a16="http://schemas.microsoft.com/office/drawing/2014/main" id="{6A426EBD-6853-5A1E-68D6-CD938D2A45DC}"/>
                  </a:ext>
                </a:extLst>
              </p14:cNvPr>
              <p14:cNvContentPartPr/>
              <p14:nvPr/>
            </p14:nvContentPartPr>
            <p14:xfrm>
              <a:off x="6096000" y="2256389"/>
              <a:ext cx="1211874" cy="360"/>
            </p14:xfrm>
          </p:contentPart>
        </mc:Choice>
        <mc:Fallback xmlns="">
          <p:pic>
            <p:nvPicPr>
              <p:cNvPr id="43" name="דיו 42">
                <a:extLst>
                  <a:ext uri="{FF2B5EF4-FFF2-40B4-BE49-F238E27FC236}">
                    <a16:creationId xmlns:a16="http://schemas.microsoft.com/office/drawing/2014/main" id="{6A426EBD-6853-5A1E-68D6-CD938D2A45DC}"/>
                  </a:ext>
                </a:extLst>
              </p:cNvPr>
              <p:cNvPicPr/>
              <p:nvPr/>
            </p:nvPicPr>
            <p:blipFill>
              <a:blip r:embed="rId10"/>
              <a:stretch>
                <a:fillRect/>
              </a:stretch>
            </p:blipFill>
            <p:spPr>
              <a:xfrm>
                <a:off x="6041979" y="2148389"/>
                <a:ext cx="1319556" cy="216000"/>
              </a:xfrm>
              <a:prstGeom prst="rect">
                <a:avLst/>
              </a:prstGeom>
            </p:spPr>
          </p:pic>
        </mc:Fallback>
      </mc:AlternateContent>
      <p:pic>
        <p:nvPicPr>
          <p:cNvPr id="44" name="תמונה 43">
            <a:extLst>
              <a:ext uri="{FF2B5EF4-FFF2-40B4-BE49-F238E27FC236}">
                <a16:creationId xmlns:a16="http://schemas.microsoft.com/office/drawing/2014/main" id="{1F0904A1-96C5-2780-20CF-9EFD34E1E9DB}"/>
              </a:ext>
            </a:extLst>
          </p:cNvPr>
          <p:cNvPicPr>
            <a:picLocks noChangeAspect="1"/>
          </p:cNvPicPr>
          <p:nvPr/>
        </p:nvPicPr>
        <p:blipFill>
          <a:blip r:embed="rId11"/>
          <a:stretch>
            <a:fillRect/>
          </a:stretch>
        </p:blipFill>
        <p:spPr>
          <a:xfrm>
            <a:off x="9739864" y="71038"/>
            <a:ext cx="841147" cy="603178"/>
          </a:xfrm>
          <a:prstGeom prst="rect">
            <a:avLst/>
          </a:prstGeom>
        </p:spPr>
      </p:pic>
      <p:sp>
        <p:nvSpPr>
          <p:cNvPr id="20" name="תיבת טקסט 19">
            <a:extLst>
              <a:ext uri="{FF2B5EF4-FFF2-40B4-BE49-F238E27FC236}">
                <a16:creationId xmlns:a16="http://schemas.microsoft.com/office/drawing/2014/main" id="{3938E63A-038C-09EB-F685-7657D45AF3F3}"/>
              </a:ext>
            </a:extLst>
          </p:cNvPr>
          <p:cNvSpPr txBox="1"/>
          <p:nvPr/>
        </p:nvSpPr>
        <p:spPr>
          <a:xfrm>
            <a:off x="2216101" y="5776950"/>
            <a:ext cx="7395293" cy="523220"/>
          </a:xfrm>
          <a:prstGeom prst="rect">
            <a:avLst/>
          </a:prstGeom>
          <a:noFill/>
        </p:spPr>
        <p:txBody>
          <a:bodyPr wrap="square">
            <a:spAutoFit/>
          </a:bodyPr>
          <a:lstStyle/>
          <a:p>
            <a:r>
              <a:rPr lang="en-US" sz="2800" dirty="0"/>
              <a:t>F1 = 2 * (precision * recall) / (precision + recall)</a:t>
            </a:r>
            <a:endParaRPr lang="he-IL" sz="2800" dirty="0"/>
          </a:p>
        </p:txBody>
      </p:sp>
      <p:sp>
        <p:nvSpPr>
          <p:cNvPr id="9" name="מציין מיקום של תאריך 1">
            <a:extLst>
              <a:ext uri="{FF2B5EF4-FFF2-40B4-BE49-F238E27FC236}">
                <a16:creationId xmlns:a16="http://schemas.microsoft.com/office/drawing/2014/main" id="{18259F07-33AB-46B8-60E4-D60337EF20A5}"/>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2721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07D6CB5A-479D-B005-36F5-F90CCB53A217}"/>
              </a:ext>
            </a:extLst>
          </p:cNvPr>
          <p:cNvPicPr>
            <a:picLocks noChangeAspect="1"/>
          </p:cNvPicPr>
          <p:nvPr/>
        </p:nvPicPr>
        <p:blipFill>
          <a:blip r:embed="rId2"/>
          <a:stretch>
            <a:fillRect/>
          </a:stretch>
        </p:blipFill>
        <p:spPr>
          <a:xfrm>
            <a:off x="598714" y="1344479"/>
            <a:ext cx="11450541" cy="4152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53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199846" y="127634"/>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Results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9" name="Elipse 22">
            <a:extLst>
              <a:ext uri="{FF2B5EF4-FFF2-40B4-BE49-F238E27FC236}">
                <a16:creationId xmlns:a16="http://schemas.microsoft.com/office/drawing/2014/main" id="{405D6D5B-E906-6A60-C729-191F9F41339C}"/>
              </a:ext>
            </a:extLst>
          </p:cNvPr>
          <p:cNvSpPr/>
          <p:nvPr/>
        </p:nvSpPr>
        <p:spPr>
          <a:xfrm>
            <a:off x="6096000" y="2691273"/>
            <a:ext cx="1416526" cy="53575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ko-KR" altLang="en-US">
              <a:solidFill>
                <a:srgbClr val="E71224"/>
              </a:solidFill>
            </a:endParaRPr>
          </a:p>
        </p:txBody>
      </p:sp>
      <p:sp>
        <p:nvSpPr>
          <p:cNvPr id="36" name="אליפסה 35">
            <a:extLst>
              <a:ext uri="{FF2B5EF4-FFF2-40B4-BE49-F238E27FC236}">
                <a16:creationId xmlns:a16="http://schemas.microsoft.com/office/drawing/2014/main" id="{00694062-BE20-147B-4212-9222EB4595A0}"/>
              </a:ext>
            </a:extLst>
          </p:cNvPr>
          <p:cNvSpPr/>
          <p:nvPr/>
        </p:nvSpPr>
        <p:spPr>
          <a:xfrm>
            <a:off x="8071985" y="4085759"/>
            <a:ext cx="1276388" cy="555517"/>
          </a:xfrm>
          <a:prstGeom prst="ellipse">
            <a:avLst/>
          </a:prstGeom>
          <a:solidFill>
            <a:srgbClr val="004F8B">
              <a:alpha val="5000"/>
            </a:srgbClr>
          </a:solidFill>
          <a:ln w="18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4F8B"/>
              </a:solidFill>
            </a:endParaRPr>
          </a:p>
        </p:txBody>
      </p:sp>
      <mc:AlternateContent xmlns:mc="http://schemas.openxmlformats.org/markup-compatibility/2006" xmlns:p14="http://schemas.microsoft.com/office/powerpoint/2010/main">
        <mc:Choice Requires="p14">
          <p:contentPart p14:bwMode="auto" r:id="rId7">
            <p14:nvContentPartPr>
              <p14:cNvPr id="41" name="דיו 40">
                <a:extLst>
                  <a:ext uri="{FF2B5EF4-FFF2-40B4-BE49-F238E27FC236}">
                    <a16:creationId xmlns:a16="http://schemas.microsoft.com/office/drawing/2014/main" id="{3A58D8B9-26FC-E0A1-E1F5-F73E3284EA14}"/>
                  </a:ext>
                </a:extLst>
              </p14:cNvPr>
              <p14:cNvContentPartPr/>
              <p14:nvPr/>
            </p14:nvContentPartPr>
            <p14:xfrm>
              <a:off x="1422400" y="4363518"/>
              <a:ext cx="2059423" cy="360"/>
            </p14:xfrm>
          </p:contentPart>
        </mc:Choice>
        <mc:Fallback xmlns="">
          <p:pic>
            <p:nvPicPr>
              <p:cNvPr id="41" name="דיו 40">
                <a:extLst>
                  <a:ext uri="{FF2B5EF4-FFF2-40B4-BE49-F238E27FC236}">
                    <a16:creationId xmlns:a16="http://schemas.microsoft.com/office/drawing/2014/main" id="{3A58D8B9-26FC-E0A1-E1F5-F73E3284EA14}"/>
                  </a:ext>
                </a:extLst>
              </p:cNvPr>
              <p:cNvPicPr/>
              <p:nvPr/>
            </p:nvPicPr>
            <p:blipFill>
              <a:blip r:embed="rId8"/>
              <a:stretch>
                <a:fillRect/>
              </a:stretch>
            </p:blipFill>
            <p:spPr>
              <a:xfrm>
                <a:off x="1368385" y="4255518"/>
                <a:ext cx="2167093"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3" name="דיו 42">
                <a:extLst>
                  <a:ext uri="{FF2B5EF4-FFF2-40B4-BE49-F238E27FC236}">
                    <a16:creationId xmlns:a16="http://schemas.microsoft.com/office/drawing/2014/main" id="{6A426EBD-6853-5A1E-68D6-CD938D2A45DC}"/>
                  </a:ext>
                </a:extLst>
              </p14:cNvPr>
              <p14:cNvContentPartPr/>
              <p14:nvPr/>
            </p14:nvContentPartPr>
            <p14:xfrm>
              <a:off x="5933440" y="2179642"/>
              <a:ext cx="1211874" cy="360"/>
            </p14:xfrm>
          </p:contentPart>
        </mc:Choice>
        <mc:Fallback xmlns="">
          <p:pic>
            <p:nvPicPr>
              <p:cNvPr id="43" name="דיו 42">
                <a:extLst>
                  <a:ext uri="{FF2B5EF4-FFF2-40B4-BE49-F238E27FC236}">
                    <a16:creationId xmlns:a16="http://schemas.microsoft.com/office/drawing/2014/main" id="{6A426EBD-6853-5A1E-68D6-CD938D2A45DC}"/>
                  </a:ext>
                </a:extLst>
              </p:cNvPr>
              <p:cNvPicPr/>
              <p:nvPr/>
            </p:nvPicPr>
            <p:blipFill>
              <a:blip r:embed="rId10"/>
              <a:stretch>
                <a:fillRect/>
              </a:stretch>
            </p:blipFill>
            <p:spPr>
              <a:xfrm>
                <a:off x="5879419" y="2071642"/>
                <a:ext cx="1319556" cy="216000"/>
              </a:xfrm>
              <a:prstGeom prst="rect">
                <a:avLst/>
              </a:prstGeom>
            </p:spPr>
          </p:pic>
        </mc:Fallback>
      </mc:AlternateContent>
      <p:pic>
        <p:nvPicPr>
          <p:cNvPr id="44" name="תמונה 43">
            <a:extLst>
              <a:ext uri="{FF2B5EF4-FFF2-40B4-BE49-F238E27FC236}">
                <a16:creationId xmlns:a16="http://schemas.microsoft.com/office/drawing/2014/main" id="{1F0904A1-96C5-2780-20CF-9EFD34E1E9DB}"/>
              </a:ext>
            </a:extLst>
          </p:cNvPr>
          <p:cNvPicPr>
            <a:picLocks noChangeAspect="1"/>
          </p:cNvPicPr>
          <p:nvPr/>
        </p:nvPicPr>
        <p:blipFill>
          <a:blip r:embed="rId11"/>
          <a:stretch>
            <a:fillRect/>
          </a:stretch>
        </p:blipFill>
        <p:spPr>
          <a:xfrm>
            <a:off x="9739864" y="71038"/>
            <a:ext cx="841147" cy="603178"/>
          </a:xfrm>
          <a:prstGeom prst="rect">
            <a:avLst/>
          </a:prstGeom>
        </p:spPr>
      </p:pic>
      <p:sp>
        <p:nvSpPr>
          <p:cNvPr id="20" name="תיבת טקסט 19">
            <a:extLst>
              <a:ext uri="{FF2B5EF4-FFF2-40B4-BE49-F238E27FC236}">
                <a16:creationId xmlns:a16="http://schemas.microsoft.com/office/drawing/2014/main" id="{3938E63A-038C-09EB-F685-7657D45AF3F3}"/>
              </a:ext>
            </a:extLst>
          </p:cNvPr>
          <p:cNvSpPr txBox="1"/>
          <p:nvPr/>
        </p:nvSpPr>
        <p:spPr>
          <a:xfrm>
            <a:off x="2311993" y="5746743"/>
            <a:ext cx="7242894" cy="523220"/>
          </a:xfrm>
          <a:prstGeom prst="rect">
            <a:avLst/>
          </a:prstGeom>
          <a:noFill/>
        </p:spPr>
        <p:txBody>
          <a:bodyPr wrap="square">
            <a:spAutoFit/>
          </a:bodyPr>
          <a:lstStyle/>
          <a:p>
            <a:r>
              <a:rPr lang="en-US" sz="2800" dirty="0"/>
              <a:t>F1 = 2 * (precision * recall) / (precision + recall)</a:t>
            </a:r>
            <a:endParaRPr lang="he-IL" sz="2800" dirty="0"/>
          </a:p>
        </p:txBody>
      </p:sp>
      <p:sp>
        <p:nvSpPr>
          <p:cNvPr id="9" name="מציין מיקום של תאריך 1">
            <a:extLst>
              <a:ext uri="{FF2B5EF4-FFF2-40B4-BE49-F238E27FC236}">
                <a16:creationId xmlns:a16="http://schemas.microsoft.com/office/drawing/2014/main" id="{18259F07-33AB-46B8-60E4-D60337EF20A5}"/>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16" name="מלבן 15">
            <a:extLst>
              <a:ext uri="{FF2B5EF4-FFF2-40B4-BE49-F238E27FC236}">
                <a16:creationId xmlns:a16="http://schemas.microsoft.com/office/drawing/2014/main" id="{EFB2F203-E557-1DC8-114E-0EF14E35AE1F}"/>
              </a:ext>
            </a:extLst>
          </p:cNvPr>
          <p:cNvSpPr/>
          <p:nvPr/>
        </p:nvSpPr>
        <p:spPr>
          <a:xfrm>
            <a:off x="1213374" y="674216"/>
            <a:ext cx="1238737"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After</a:t>
            </a:r>
            <a:endParaRPr lang="he-IL"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61052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444028" y="280990"/>
            <a:ext cx="9215551" cy="1015663"/>
          </a:xfrm>
          <a:prstGeom prst="rect">
            <a:avLst/>
          </a:prstGeom>
          <a:noFill/>
        </p:spPr>
        <p:txBody>
          <a:bodyPr wrap="square" lIns="91440" tIns="45720" rIns="91440" bIns="45720">
            <a:spAutoFit/>
          </a:bodyPr>
          <a:lstStyle/>
          <a:p>
            <a:pPr lvl="1"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Droidbot</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תיבת טקסט 1">
            <a:extLst>
              <a:ext uri="{FF2B5EF4-FFF2-40B4-BE49-F238E27FC236}">
                <a16:creationId xmlns:a16="http://schemas.microsoft.com/office/drawing/2014/main" id="{92230327-5C34-7448-1CC8-FBFE1671D4FF}"/>
              </a:ext>
            </a:extLst>
          </p:cNvPr>
          <p:cNvSpPr txBox="1"/>
          <p:nvPr/>
        </p:nvSpPr>
        <p:spPr>
          <a:xfrm>
            <a:off x="187960" y="1296653"/>
            <a:ext cx="12075160" cy="1384995"/>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 </a:t>
            </a:r>
            <a:r>
              <a:rPr lang="en-US" sz="2800" dirty="0" err="1">
                <a:latin typeface="David" panose="020E0502060401010101" pitchFamily="34" charset="-79"/>
                <a:cs typeface="David" panose="020E0502060401010101" pitchFamily="34" charset="-79"/>
              </a:rPr>
              <a:t>DroidBot</a:t>
            </a:r>
            <a:r>
              <a:rPr lang="en-US" sz="2800" dirty="0">
                <a:latin typeface="David" panose="020E0502060401010101" pitchFamily="34" charset="-79"/>
                <a:cs typeface="David" panose="020E0502060401010101" pitchFamily="34" charset="-79"/>
              </a:rPr>
              <a:t> is a lightweight test input generator for Android.</a:t>
            </a:r>
          </a:p>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 It can send random or scripted input events to an Android app, achieve higher test coverage more quickly, and generate a UI transition graph (UTG) after testing.</a:t>
            </a:r>
          </a:p>
        </p:txBody>
      </p:sp>
      <p:pic>
        <p:nvPicPr>
          <p:cNvPr id="11" name="תמונה 10">
            <a:extLst>
              <a:ext uri="{FF2B5EF4-FFF2-40B4-BE49-F238E27FC236}">
                <a16:creationId xmlns:a16="http://schemas.microsoft.com/office/drawing/2014/main" id="{65319F00-955C-EDBB-DBEB-CAE54F1F0F9E}"/>
              </a:ext>
            </a:extLst>
          </p:cNvPr>
          <p:cNvPicPr>
            <a:picLocks noChangeAspect="1"/>
          </p:cNvPicPr>
          <p:nvPr/>
        </p:nvPicPr>
        <p:blipFill rotWithShape="1">
          <a:blip r:embed="rId6"/>
          <a:srcRect l="2341" t="10023" r="40189" b="-1330"/>
          <a:stretch/>
        </p:blipFill>
        <p:spPr>
          <a:xfrm>
            <a:off x="1146375" y="2707223"/>
            <a:ext cx="9701492" cy="35464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7"/>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670282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2557638" y="166384"/>
            <a:ext cx="9215551" cy="1015663"/>
          </a:xfrm>
          <a:prstGeom prst="rect">
            <a:avLst/>
          </a:prstGeom>
          <a:noFill/>
        </p:spPr>
        <p:txBody>
          <a:bodyPr wrap="square" lIns="91440" tIns="45720" rIns="91440" bIns="45720">
            <a:spAutoFit/>
          </a:bodyPr>
          <a:lstStyle/>
          <a:p>
            <a:pPr lvl="1"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Droidbot</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תיבת טקסט 1">
            <a:extLst>
              <a:ext uri="{FF2B5EF4-FFF2-40B4-BE49-F238E27FC236}">
                <a16:creationId xmlns:a16="http://schemas.microsoft.com/office/drawing/2014/main" id="{92230327-5C34-7448-1CC8-FBFE1671D4FF}"/>
              </a:ext>
            </a:extLst>
          </p:cNvPr>
          <p:cNvSpPr txBox="1"/>
          <p:nvPr/>
        </p:nvSpPr>
        <p:spPr>
          <a:xfrm>
            <a:off x="4111899" y="1492262"/>
            <a:ext cx="7283292" cy="338554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We will use </a:t>
            </a:r>
            <a:r>
              <a:rPr lang="en-US" sz="2800" dirty="0" err="1">
                <a:latin typeface="David" panose="020E0502060401010101" pitchFamily="34" charset="-79"/>
                <a:cs typeface="David" panose="020E0502060401010101" pitchFamily="34" charset="-79"/>
              </a:rPr>
              <a:t>Droidbot</a:t>
            </a:r>
            <a:r>
              <a:rPr lang="en-US" sz="2800" dirty="0">
                <a:latin typeface="David" panose="020E0502060401010101" pitchFamily="34" charset="-79"/>
                <a:cs typeface="David" panose="020E0502060401010101" pitchFamily="34" charset="-79"/>
              </a:rPr>
              <a:t> to , to verify that the attack did not damage the functionality of the application.</a:t>
            </a:r>
          </a:p>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The test was done on 100 apps before and after the change</a:t>
            </a:r>
          </a:p>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can be seen from the results the attack did not damage the functionality of the application</a:t>
            </a:r>
          </a:p>
          <a:p>
            <a:pPr algn="l" rtl="0"/>
            <a:endParaRPr lang="he-IL" dirty="0"/>
          </a:p>
        </p:txBody>
      </p:sp>
      <p:sp>
        <p:nvSpPr>
          <p:cNvPr id="10" name="תיבת טקסט 9">
            <a:extLst>
              <a:ext uri="{FF2B5EF4-FFF2-40B4-BE49-F238E27FC236}">
                <a16:creationId xmlns:a16="http://schemas.microsoft.com/office/drawing/2014/main" id="{0EC5EF89-F799-8A09-A1E5-CF4E20C1A212}"/>
              </a:ext>
            </a:extLst>
          </p:cNvPr>
          <p:cNvSpPr txBox="1"/>
          <p:nvPr/>
        </p:nvSpPr>
        <p:spPr>
          <a:xfrm>
            <a:off x="684349" y="1351692"/>
            <a:ext cx="2743201" cy="48320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1">
            <a:spAutoFit/>
          </a:bodyPr>
          <a:lstStyle/>
          <a:p>
            <a:pPr algn="l" rtl="0"/>
            <a:r>
              <a:rPr lang="en-US" sz="2800" dirty="0"/>
              <a:t>TMapp1472,0,0</a:t>
            </a:r>
          </a:p>
          <a:p>
            <a:pPr algn="l" rtl="0"/>
            <a:r>
              <a:rPr lang="en-US" sz="2800" dirty="0"/>
              <a:t>TMapp575,0,0</a:t>
            </a:r>
          </a:p>
          <a:p>
            <a:pPr algn="l" rtl="0"/>
            <a:r>
              <a:rPr lang="en-US" sz="2800" dirty="0"/>
              <a:t>TMapp851,0,0</a:t>
            </a:r>
          </a:p>
          <a:p>
            <a:pPr algn="l" rtl="0"/>
            <a:r>
              <a:rPr lang="en-US" sz="2800" dirty="0"/>
              <a:t>TMapp800,0,0</a:t>
            </a:r>
          </a:p>
          <a:p>
            <a:pPr algn="l" rtl="0"/>
            <a:r>
              <a:rPr lang="en-US" sz="2800" dirty="0"/>
              <a:t>TMapp216,0,0</a:t>
            </a:r>
          </a:p>
          <a:p>
            <a:pPr algn="l" rtl="0"/>
            <a:r>
              <a:rPr lang="en-US" sz="2800" dirty="0"/>
              <a:t>TMapp217,0,0</a:t>
            </a:r>
          </a:p>
          <a:p>
            <a:pPr algn="l" rtl="0"/>
            <a:r>
              <a:rPr lang="en-US" sz="2800" dirty="0"/>
              <a:t>TMapp1058,0,0</a:t>
            </a:r>
          </a:p>
          <a:p>
            <a:pPr algn="l" rtl="0"/>
            <a:r>
              <a:rPr lang="en-US" sz="2800" dirty="0"/>
              <a:t>TMapp821,0,0</a:t>
            </a:r>
          </a:p>
          <a:p>
            <a:pPr algn="l" rtl="0"/>
            <a:r>
              <a:rPr lang="en-US" sz="2800" dirty="0"/>
              <a:t>TMapp853,0,0</a:t>
            </a:r>
          </a:p>
          <a:p>
            <a:pPr algn="l" rtl="0"/>
            <a:r>
              <a:rPr lang="en-US" sz="2800" dirty="0"/>
              <a:t>TMapp379,0,0</a:t>
            </a:r>
          </a:p>
          <a:p>
            <a:pPr algn="l" rtl="0"/>
            <a:r>
              <a:rPr lang="en-US" sz="2800" dirty="0"/>
              <a:t>TMapp708,0,0</a:t>
            </a: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B1E7445A-A872-0411-FD29-50826A69660A}"/>
              </a:ext>
            </a:extLst>
          </p:cNvPr>
          <p:cNvPicPr>
            <a:picLocks noChangeAspect="1"/>
          </p:cNvPicPr>
          <p:nvPr/>
        </p:nvPicPr>
        <p:blipFill>
          <a:blip r:embed="rId7"/>
          <a:stretch>
            <a:fillRect/>
          </a:stretch>
        </p:blipFill>
        <p:spPr>
          <a:xfrm>
            <a:off x="8419202" y="4877803"/>
            <a:ext cx="931800" cy="1674803"/>
          </a:xfrm>
          <a:prstGeom prst="rect">
            <a:avLst/>
          </a:prstGeom>
        </p:spPr>
      </p:pic>
      <p:pic>
        <p:nvPicPr>
          <p:cNvPr id="15" name="תמונה 14">
            <a:extLst>
              <a:ext uri="{FF2B5EF4-FFF2-40B4-BE49-F238E27FC236}">
                <a16:creationId xmlns:a16="http://schemas.microsoft.com/office/drawing/2014/main" id="{095678DC-31D5-F3C0-5113-C566AE1F404D}"/>
              </a:ext>
            </a:extLst>
          </p:cNvPr>
          <p:cNvPicPr>
            <a:picLocks noChangeAspect="1"/>
          </p:cNvPicPr>
          <p:nvPr/>
        </p:nvPicPr>
        <p:blipFill>
          <a:blip r:embed="rId8"/>
          <a:stretch>
            <a:fillRect/>
          </a:stretch>
        </p:blipFill>
        <p:spPr>
          <a:xfrm>
            <a:off x="1280842" y="674216"/>
            <a:ext cx="1276796" cy="591785"/>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4346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36838" y="127634"/>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Uncertainty</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7170" name="Picture 2" descr="Uncertainty - Wikipedia">
            <a:extLst>
              <a:ext uri="{FF2B5EF4-FFF2-40B4-BE49-F238E27FC236}">
                <a16:creationId xmlns:a16="http://schemas.microsoft.com/office/drawing/2014/main" id="{920B46FC-0C9A-52F9-88BE-295E5CAFC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290" y="3445875"/>
            <a:ext cx="3535678" cy="2648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descr="Uncertainty guidance — English">
            <a:extLst>
              <a:ext uri="{FF2B5EF4-FFF2-40B4-BE49-F238E27FC236}">
                <a16:creationId xmlns:a16="http://schemas.microsoft.com/office/drawing/2014/main" id="{47407D9E-F336-B227-E9A5-743C948D1E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3372" y="3429056"/>
            <a:ext cx="3675039" cy="25223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F477D11B-6BDE-1082-4BEE-D0B229E9C262}"/>
              </a:ext>
            </a:extLst>
          </p:cNvPr>
          <p:cNvSpPr txBox="1"/>
          <p:nvPr/>
        </p:nvSpPr>
        <p:spPr>
          <a:xfrm>
            <a:off x="374105" y="1269974"/>
            <a:ext cx="11443790" cy="1815882"/>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Uncertainty refers to a state of doubt or unpredictability about a situation, outcome, or event. </a:t>
            </a:r>
          </a:p>
          <a:p>
            <a:pPr marL="285750" indent="-285750" algn="l" rtl="0">
              <a:buFont typeface="Wingdings" panose="05000000000000000000" pitchFamily="2" charset="2"/>
              <a:buChar char="v"/>
            </a:pPr>
            <a:r>
              <a:rPr lang="en-US" sz="2800" dirty="0"/>
              <a:t>It can arise due to various reasons such as lack of information, incomplete knowledge, ambiguity, or complexity</a:t>
            </a:r>
            <a:endParaRPr lang="he-IL" sz="2800" dirty="0"/>
          </a:p>
        </p:txBody>
      </p:sp>
    </p:spTree>
    <p:extLst>
      <p:ext uri="{BB962C8B-B14F-4D97-AF65-F5344CB8AC3E}">
        <p14:creationId xmlns:p14="http://schemas.microsoft.com/office/powerpoint/2010/main" val="1572277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145987" y="259489"/>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Uncertainty in the Article</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8194" name="Picture 2" descr="Embracing the Uncertainties - The New York Times">
            <a:extLst>
              <a:ext uri="{FF2B5EF4-FFF2-40B4-BE49-F238E27FC236}">
                <a16:creationId xmlns:a16="http://schemas.microsoft.com/office/drawing/2014/main" id="{78284848-1812-F12E-A250-E1DC8B6E13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100" y="4300529"/>
            <a:ext cx="2989580" cy="16881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196" name="Picture 4" descr="Army researchers suggest uncertainty may be key in battlefield decision  making | Article | The United States Army">
            <a:extLst>
              <a:ext uri="{FF2B5EF4-FFF2-40B4-BE49-F238E27FC236}">
                <a16:creationId xmlns:a16="http://schemas.microsoft.com/office/drawing/2014/main" id="{A503FCA7-A4B7-8568-9DEB-13072D5CA7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7978" y="4023796"/>
            <a:ext cx="3303560" cy="21211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4" name="תיבת טקסט 13">
            <a:extLst>
              <a:ext uri="{FF2B5EF4-FFF2-40B4-BE49-F238E27FC236}">
                <a16:creationId xmlns:a16="http://schemas.microsoft.com/office/drawing/2014/main" id="{C3530C2A-4AD4-5CEE-0536-66F79B411FEB}"/>
              </a:ext>
            </a:extLst>
          </p:cNvPr>
          <p:cNvSpPr txBox="1"/>
          <p:nvPr/>
        </p:nvSpPr>
        <p:spPr>
          <a:xfrm>
            <a:off x="582065" y="3552476"/>
            <a:ext cx="11051135" cy="523220"/>
          </a:xfrm>
          <a:prstGeom prst="rect">
            <a:avLst/>
          </a:prstGeom>
          <a:noFill/>
        </p:spPr>
        <p:txBody>
          <a:bodyPr wrap="square">
            <a:spAutoFit/>
          </a:bodyPr>
          <a:lstStyle/>
          <a:p>
            <a:pPr marL="457200" indent="-457200" algn="l" rtl="0">
              <a:buFont typeface="Wingdings" panose="05000000000000000000" pitchFamily="2" charset="2"/>
              <a:buChar char="v"/>
            </a:pPr>
            <a:r>
              <a:rPr lang="en-US" sz="2800" dirty="0"/>
              <a:t>Is there a change in the functionality of the application? - </a:t>
            </a:r>
            <a:r>
              <a:rPr lang="en-US" sz="28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Droidbot</a:t>
            </a:r>
            <a:endParaRPr lang="he-IL" sz="2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7" name="תיבת טקסט 16">
            <a:extLst>
              <a:ext uri="{FF2B5EF4-FFF2-40B4-BE49-F238E27FC236}">
                <a16:creationId xmlns:a16="http://schemas.microsoft.com/office/drawing/2014/main" id="{3880872B-7815-4A57-A09D-D089C00E6516}"/>
              </a:ext>
            </a:extLst>
          </p:cNvPr>
          <p:cNvSpPr txBox="1"/>
          <p:nvPr/>
        </p:nvSpPr>
        <p:spPr>
          <a:xfrm>
            <a:off x="116839" y="1583965"/>
            <a:ext cx="11936368" cy="523220"/>
          </a:xfrm>
          <a:prstGeom prst="rect">
            <a:avLst/>
          </a:prstGeom>
          <a:noFill/>
        </p:spPr>
        <p:txBody>
          <a:bodyPr wrap="square">
            <a:spAutoFit/>
          </a:bodyPr>
          <a:lstStyle/>
          <a:p>
            <a:pPr marL="457200" indent="-457200" algn="ctr" rtl="0">
              <a:buFont typeface="Wingdings" panose="05000000000000000000" pitchFamily="2" charset="2"/>
              <a:buChar char="v"/>
            </a:pPr>
            <a:r>
              <a:rPr lang="en-US" sz="2800" dirty="0"/>
              <a:t>How to understand what is happening inside the app –</a:t>
            </a: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APKTOOL &amp; SMALI</a:t>
            </a:r>
            <a:endParaRPr lang="he-IL" sz="2800" dirty="0"/>
          </a:p>
        </p:txBody>
      </p:sp>
      <p:sp>
        <p:nvSpPr>
          <p:cNvPr id="19" name="תיבת טקסט 18">
            <a:extLst>
              <a:ext uri="{FF2B5EF4-FFF2-40B4-BE49-F238E27FC236}">
                <a16:creationId xmlns:a16="http://schemas.microsoft.com/office/drawing/2014/main" id="{C3667FA3-7D5E-EED3-A5E4-CF0F83606FE5}"/>
              </a:ext>
            </a:extLst>
          </p:cNvPr>
          <p:cNvSpPr txBox="1"/>
          <p:nvPr/>
        </p:nvSpPr>
        <p:spPr>
          <a:xfrm>
            <a:off x="369750" y="2095095"/>
            <a:ext cx="11436169" cy="1384995"/>
          </a:xfrm>
          <a:prstGeom prst="rect">
            <a:avLst/>
          </a:prstGeom>
          <a:noFill/>
        </p:spPr>
        <p:txBody>
          <a:bodyPr wrap="square">
            <a:spAutoFit/>
          </a:bodyPr>
          <a:lstStyle/>
          <a:p>
            <a:pPr marL="457200" indent="-457200" algn="just" rtl="0">
              <a:buFont typeface="Wingdings" panose="05000000000000000000" pitchFamily="2" charset="2"/>
              <a:buChar char="v"/>
            </a:pPr>
            <a:r>
              <a:rPr lang="en-US" sz="2800" dirty="0"/>
              <a:t>How to put the attributes that will be at the beginning of the xml file? - </a:t>
            </a: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Writing the attributes to a file starting with the letter 'A’ (in lexicographic order)</a:t>
            </a:r>
            <a:endParaRPr lang="he-IL"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46996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58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97817" y="72385"/>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Conclusions</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BEAA5F6-ADFA-F67F-DB8D-ABC79DB9CE9A}"/>
              </a:ext>
            </a:extLst>
          </p:cNvPr>
          <p:cNvSpPr txBox="1"/>
          <p:nvPr/>
        </p:nvSpPr>
        <p:spPr>
          <a:xfrm>
            <a:off x="703985" y="1421983"/>
            <a:ext cx="11123681"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These attacks can compromise the accuracy and reliability of the models, leading to significant security and privacy risks. </a:t>
            </a:r>
          </a:p>
          <a:p>
            <a:pPr marL="285750" indent="-285750" algn="l" rtl="0">
              <a:buFont typeface="Wingdings" panose="05000000000000000000" pitchFamily="2" charset="2"/>
              <a:buChar char="v"/>
            </a:pPr>
            <a:r>
              <a:rPr lang="en-US" sz="2800" dirty="0"/>
              <a:t>Therefore, it is critical for the security community to continue researching and developing effective defense mechanisms against such attacks.</a:t>
            </a:r>
            <a:endParaRPr lang="he-IL" sz="2800" dirty="0"/>
          </a:p>
        </p:txBody>
      </p:sp>
      <p:pic>
        <p:nvPicPr>
          <p:cNvPr id="6146" name="Picture 2" descr="CONCLUSIONS - ERREBI TECHNOLOGY – COMPANY">
            <a:extLst>
              <a:ext uri="{FF2B5EF4-FFF2-40B4-BE49-F238E27FC236}">
                <a16:creationId xmlns:a16="http://schemas.microsoft.com/office/drawing/2014/main" id="{C765C8F7-8088-5514-CEBF-FBF6223B8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817" y="3615903"/>
            <a:ext cx="3920593" cy="25759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descr="Android Developers Blog: Introducing Android Training">
            <a:extLst>
              <a:ext uri="{FF2B5EF4-FFF2-40B4-BE49-F238E27FC236}">
                <a16:creationId xmlns:a16="http://schemas.microsoft.com/office/drawing/2014/main" id="{292F48E3-4C75-9E29-9A4A-2006DAF563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2170" y="3701383"/>
            <a:ext cx="4572550" cy="2255588"/>
          </a:xfrm>
          <a:prstGeom prst="rect">
            <a:avLst/>
          </a:prstGeom>
          <a:noFill/>
          <a:extLst>
            <a:ext uri="{909E8E84-426E-40DD-AFC4-6F175D3DCCD1}">
              <a14:hiddenFill xmlns:a14="http://schemas.microsoft.com/office/drawing/2010/main">
                <a:solidFill>
                  <a:srgbClr val="FFFFFF"/>
                </a:solidFill>
              </a14:hiddenFill>
            </a:ext>
          </a:extLst>
        </p:spPr>
      </p:pic>
      <p:sp>
        <p:nvSpPr>
          <p:cNvPr id="9" name="מציין מיקום של תאריך 1">
            <a:extLst>
              <a:ext uri="{FF2B5EF4-FFF2-40B4-BE49-F238E27FC236}">
                <a16:creationId xmlns:a16="http://schemas.microsoft.com/office/drawing/2014/main" id="{C5106EFA-12A8-AAA5-F5B2-C2C9B3F36B82}"/>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340451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59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97817" y="72385"/>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work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BEAA5F6-ADFA-F67F-DB8D-ABC79DB9CE9A}"/>
              </a:ext>
            </a:extLst>
          </p:cNvPr>
          <p:cNvSpPr txBox="1"/>
          <p:nvPr/>
        </p:nvSpPr>
        <p:spPr>
          <a:xfrm>
            <a:off x="776611" y="1150513"/>
            <a:ext cx="9804400" cy="1384995"/>
          </a:xfrm>
          <a:prstGeom prst="rect">
            <a:avLst/>
          </a:prstGeom>
          <a:noFill/>
        </p:spPr>
        <p:txBody>
          <a:bodyPr wrap="square" rtlCol="1">
            <a:spAutoFit/>
          </a:bodyPr>
          <a:lstStyle/>
          <a:p>
            <a:pPr algn="l" rtl="0"/>
            <a:r>
              <a:rPr lang="en-US" sz="2800" dirty="0"/>
              <a:t>In future work, it would be interesting to test the attack on different types of classifiers and on a larger sample of applications, as well as to investigate other ways of performing problem attacks</a:t>
            </a:r>
            <a:endParaRPr lang="he-IL" sz="2800" dirty="0"/>
          </a:p>
        </p:txBody>
      </p:sp>
      <p:pic>
        <p:nvPicPr>
          <p:cNvPr id="5122" name="Picture 2" descr="Why the Future of Work Is Remote - Remote.co">
            <a:extLst>
              <a:ext uri="{FF2B5EF4-FFF2-40B4-BE49-F238E27FC236}">
                <a16:creationId xmlns:a16="http://schemas.microsoft.com/office/drawing/2014/main" id="{EA9C03A2-18CB-0531-5B8B-59EA9F196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817" y="3261360"/>
            <a:ext cx="4608830" cy="2304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How COVID-19 caused the future of work to arrive early">
            <a:extLst>
              <a:ext uri="{FF2B5EF4-FFF2-40B4-BE49-F238E27FC236}">
                <a16:creationId xmlns:a16="http://schemas.microsoft.com/office/drawing/2014/main" id="{DFB763A8-2B63-7BFC-2AEC-581F861D97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000" y="2886141"/>
            <a:ext cx="3848160" cy="2115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מציין מיקום של תאריך 1">
            <a:extLst>
              <a:ext uri="{FF2B5EF4-FFF2-40B4-BE49-F238E27FC236}">
                <a16:creationId xmlns:a16="http://schemas.microsoft.com/office/drawing/2014/main" id="{79A749D6-95CB-9FBC-5D13-14A844AFF610}"/>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09910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898" y="-22450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8" y="-270739"/>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Three)</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17</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719" y="2102147"/>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18</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19</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20</a:t>
            </a:r>
            <a:endParaRPr lang="he-IL" sz="2000" b="1" dirty="0"/>
          </a:p>
        </p:txBody>
      </p:sp>
      <p:sp>
        <p:nvSpPr>
          <p:cNvPr id="15" name="תיבת טקסט 14">
            <a:extLst>
              <a:ext uri="{FF2B5EF4-FFF2-40B4-BE49-F238E27FC236}">
                <a16:creationId xmlns:a16="http://schemas.microsoft.com/office/drawing/2014/main" id="{8288EA43-7633-4B93-4B57-D3B32442951F}"/>
              </a:ext>
            </a:extLst>
          </p:cNvPr>
          <p:cNvSpPr txBox="1"/>
          <p:nvPr/>
        </p:nvSpPr>
        <p:spPr>
          <a:xfrm>
            <a:off x="6068913" y="3131279"/>
            <a:ext cx="2545079" cy="584775"/>
          </a:xfrm>
          <a:prstGeom prst="rect">
            <a:avLst/>
          </a:prstGeom>
          <a:noFill/>
        </p:spPr>
        <p:txBody>
          <a:bodyPr wrap="square">
            <a:spAutoFit/>
          </a:bodyPr>
          <a:lstStyle/>
          <a:p>
            <a:pPr algn="r" rtl="0"/>
            <a:r>
              <a:rPr lang="en-US" sz="3200" b="1" dirty="0"/>
              <a:t>Conclusions</a:t>
            </a:r>
            <a:endParaRPr lang="he-IL" sz="3200" dirty="0"/>
          </a:p>
        </p:txBody>
      </p:sp>
      <p:sp>
        <p:nvSpPr>
          <p:cNvPr id="19" name="תיבת טקסט 18">
            <a:extLst>
              <a:ext uri="{FF2B5EF4-FFF2-40B4-BE49-F238E27FC236}">
                <a16:creationId xmlns:a16="http://schemas.microsoft.com/office/drawing/2014/main" id="{483112D6-9F96-3ACB-E952-92F1C720E056}"/>
              </a:ext>
            </a:extLst>
          </p:cNvPr>
          <p:cNvSpPr txBox="1"/>
          <p:nvPr/>
        </p:nvSpPr>
        <p:spPr>
          <a:xfrm>
            <a:off x="9171283" y="3115945"/>
            <a:ext cx="2362934" cy="861774"/>
          </a:xfrm>
          <a:prstGeom prst="rect">
            <a:avLst/>
          </a:prstGeom>
          <a:noFill/>
        </p:spPr>
        <p:txBody>
          <a:bodyPr wrap="square">
            <a:spAutoFit/>
          </a:bodyPr>
          <a:lstStyle/>
          <a:p>
            <a:pPr algn="r" rtl="0"/>
            <a:r>
              <a:rPr lang="en-US" sz="3200" b="1" dirty="0"/>
              <a:t>future work</a:t>
            </a:r>
          </a:p>
          <a:p>
            <a:r>
              <a:rPr lang="en-US" dirty="0"/>
              <a:t> </a:t>
            </a:r>
            <a:endParaRPr lang="he-IL" dirty="0"/>
          </a:p>
        </p:txBody>
      </p:sp>
      <p:sp>
        <p:nvSpPr>
          <p:cNvPr id="21" name="תיבת טקסט 20">
            <a:extLst>
              <a:ext uri="{FF2B5EF4-FFF2-40B4-BE49-F238E27FC236}">
                <a16:creationId xmlns:a16="http://schemas.microsoft.com/office/drawing/2014/main" id="{0D962C95-2CB4-9705-D835-00C5D50601B3}"/>
              </a:ext>
            </a:extLst>
          </p:cNvPr>
          <p:cNvSpPr txBox="1"/>
          <p:nvPr/>
        </p:nvSpPr>
        <p:spPr>
          <a:xfrm>
            <a:off x="705235" y="3131278"/>
            <a:ext cx="6380480" cy="523220"/>
          </a:xfrm>
          <a:prstGeom prst="rect">
            <a:avLst/>
          </a:prstGeom>
          <a:noFill/>
        </p:spPr>
        <p:txBody>
          <a:bodyPr wrap="square">
            <a:spAutoFit/>
          </a:bodyPr>
          <a:lstStyle/>
          <a:p>
            <a:pPr algn="l" rtl="0"/>
            <a:r>
              <a:rPr lang="en-US" sz="2800" b="1" dirty="0"/>
              <a:t>Uncertainty</a:t>
            </a:r>
            <a:endParaRPr lang="he-IL" sz="2800" b="1" dirty="0"/>
          </a:p>
        </p:txBody>
      </p:sp>
      <p:sp>
        <p:nvSpPr>
          <p:cNvPr id="23" name="תיבת טקסט 22">
            <a:extLst>
              <a:ext uri="{FF2B5EF4-FFF2-40B4-BE49-F238E27FC236}">
                <a16:creationId xmlns:a16="http://schemas.microsoft.com/office/drawing/2014/main" id="{20C9BBDA-1A0A-8724-D858-F58F7E18C1C1}"/>
              </a:ext>
            </a:extLst>
          </p:cNvPr>
          <p:cNvSpPr txBox="1"/>
          <p:nvPr/>
        </p:nvSpPr>
        <p:spPr>
          <a:xfrm>
            <a:off x="3330426" y="3028692"/>
            <a:ext cx="2545079" cy="954107"/>
          </a:xfrm>
          <a:prstGeom prst="rect">
            <a:avLst/>
          </a:prstGeom>
          <a:noFill/>
        </p:spPr>
        <p:txBody>
          <a:bodyPr wrap="square">
            <a:spAutoFit/>
          </a:bodyPr>
          <a:lstStyle/>
          <a:p>
            <a:pPr algn="ctr"/>
            <a:r>
              <a:rPr lang="en-US" sz="2800" b="1" dirty="0"/>
              <a:t>Uncertainty in the Article</a:t>
            </a:r>
          </a:p>
        </p:txBody>
      </p:sp>
    </p:spTree>
    <p:extLst>
      <p:ext uri="{BB962C8B-B14F-4D97-AF65-F5344CB8AC3E}">
        <p14:creationId xmlns:p14="http://schemas.microsoft.com/office/powerpoint/2010/main" val="2770734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60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97817" y="72385"/>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work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D10E97E4-958A-5A40-D870-06E90247C388}"/>
              </a:ext>
            </a:extLst>
          </p:cNvPr>
          <p:cNvSpPr txBox="1"/>
          <p:nvPr/>
        </p:nvSpPr>
        <p:spPr>
          <a:xfrm>
            <a:off x="839651" y="1378615"/>
            <a:ext cx="10776857" cy="1815882"/>
          </a:xfrm>
          <a:prstGeom prst="rect">
            <a:avLst/>
          </a:prstGeom>
          <a:noFill/>
        </p:spPr>
        <p:txBody>
          <a:bodyPr wrap="square">
            <a:spAutoFit/>
          </a:bodyPr>
          <a:lstStyle/>
          <a:p>
            <a:pPr marL="285750" indent="-285750" algn="l" rtl="0">
              <a:buFont typeface="Wingdings" panose="05000000000000000000" pitchFamily="2" charset="2"/>
              <a:buChar char="Ø"/>
            </a:pPr>
            <a:r>
              <a:rPr lang="en-US" sz="2800" b="1" dirty="0">
                <a:solidFill>
                  <a:srgbClr val="FF0000"/>
                </a:solidFill>
              </a:rPr>
              <a:t>It is important to note that such attacks are illegal and unethical, and preventive measures such as keeping software up to date and using antivirus software should be taken to protect mobile devices and user data from cyber threats.</a:t>
            </a:r>
            <a:endParaRPr lang="he-IL" sz="2800" b="1" dirty="0">
              <a:solidFill>
                <a:srgbClr val="FF0000"/>
              </a:solidFill>
            </a:endParaRPr>
          </a:p>
        </p:txBody>
      </p:sp>
      <p:sp>
        <p:nvSpPr>
          <p:cNvPr id="9" name="מציין מיקום של תאריך 1">
            <a:extLst>
              <a:ext uri="{FF2B5EF4-FFF2-40B4-BE49-F238E27FC236}">
                <a16:creationId xmlns:a16="http://schemas.microsoft.com/office/drawing/2014/main" id="{79A749D6-95CB-9FBC-5D13-14A844AFF610}"/>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6146" name="Picture 2" descr="Important Notes On California Business Insurance | PJO Brokerage">
            <a:extLst>
              <a:ext uri="{FF2B5EF4-FFF2-40B4-BE49-F238E27FC236}">
                <a16:creationId xmlns:a16="http://schemas.microsoft.com/office/drawing/2014/main" id="{41A78958-6A6C-71C6-D48D-42DC8ABF53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290" y="3422649"/>
            <a:ext cx="2664308" cy="2664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ector Illustration Important Information Sign Stock Vector | Adobe Stock">
            <a:extLst>
              <a:ext uri="{FF2B5EF4-FFF2-40B4-BE49-F238E27FC236}">
                <a16:creationId xmlns:a16="http://schemas.microsoft.com/office/drawing/2014/main" id="{F09457FA-03D3-B9EA-94FD-E612D2A3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7514" y="3191690"/>
            <a:ext cx="3104527" cy="310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91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531486" cy="374015"/>
          </a:xfrm>
        </p:spPr>
        <p:txBody>
          <a:bodyPr/>
          <a:lstStyle/>
          <a:p>
            <a:pPr>
              <a:defRPr/>
            </a:pPr>
            <a:fld id="{9AF42FAA-D9B7-4A81-A698-476EABF34C29}" type="slidenum">
              <a:rPr lang="he-IL" b="1" smtClean="0">
                <a:solidFill>
                  <a:schemeClr val="tx1"/>
                </a:solidFill>
              </a:rPr>
              <a:pPr>
                <a:defRPr/>
              </a:pPr>
              <a:t>61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856793" y="55456"/>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Summary</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Picture 2" descr="What Did We Learn? – New Image Ministries">
            <a:extLst>
              <a:ext uri="{FF2B5EF4-FFF2-40B4-BE49-F238E27FC236}">
                <a16:creationId xmlns:a16="http://schemas.microsoft.com/office/drawing/2014/main" id="{B7D6E0C5-A3FA-B1CF-A7E7-6C93A8F79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245" y="3318896"/>
            <a:ext cx="2376244" cy="1265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תמונה 12">
            <a:extLst>
              <a:ext uri="{FF2B5EF4-FFF2-40B4-BE49-F238E27FC236}">
                <a16:creationId xmlns:a16="http://schemas.microsoft.com/office/drawing/2014/main" id="{F236D6FC-D0DB-BF9B-E3AF-D79DDCF074DC}"/>
              </a:ext>
            </a:extLst>
          </p:cNvPr>
          <p:cNvPicPr>
            <a:picLocks noChangeAspect="1"/>
          </p:cNvPicPr>
          <p:nvPr/>
        </p:nvPicPr>
        <p:blipFill>
          <a:blip r:embed="rId7"/>
          <a:stretch>
            <a:fillRect/>
          </a:stretch>
        </p:blipFill>
        <p:spPr>
          <a:xfrm>
            <a:off x="3385720" y="1114788"/>
            <a:ext cx="1682525" cy="968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D502602F-66FA-96AE-7A00-237343A90FF6}"/>
              </a:ext>
            </a:extLst>
          </p:cNvPr>
          <p:cNvPicPr>
            <a:picLocks noChangeAspect="1"/>
          </p:cNvPicPr>
          <p:nvPr/>
        </p:nvPicPr>
        <p:blipFill>
          <a:blip r:embed="rId8"/>
          <a:stretch>
            <a:fillRect/>
          </a:stretch>
        </p:blipFill>
        <p:spPr>
          <a:xfrm>
            <a:off x="5325660" y="5338833"/>
            <a:ext cx="1562705" cy="1106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תמונה 15">
            <a:extLst>
              <a:ext uri="{FF2B5EF4-FFF2-40B4-BE49-F238E27FC236}">
                <a16:creationId xmlns:a16="http://schemas.microsoft.com/office/drawing/2014/main" id="{3CBD026A-68D6-F7FD-2004-2D167C6F2254}"/>
              </a:ext>
            </a:extLst>
          </p:cNvPr>
          <p:cNvPicPr>
            <a:picLocks noChangeAspect="1"/>
          </p:cNvPicPr>
          <p:nvPr/>
        </p:nvPicPr>
        <p:blipFill>
          <a:blip r:embed="rId9"/>
          <a:stretch>
            <a:fillRect/>
          </a:stretch>
        </p:blipFill>
        <p:spPr>
          <a:xfrm>
            <a:off x="8472405" y="5465509"/>
            <a:ext cx="1562705" cy="1036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תמונה 18">
            <a:extLst>
              <a:ext uri="{FF2B5EF4-FFF2-40B4-BE49-F238E27FC236}">
                <a16:creationId xmlns:a16="http://schemas.microsoft.com/office/drawing/2014/main" id="{64A24D52-5D0D-E378-B5FB-05BED5769A67}"/>
              </a:ext>
            </a:extLst>
          </p:cNvPr>
          <p:cNvPicPr>
            <a:picLocks noChangeAspect="1"/>
          </p:cNvPicPr>
          <p:nvPr/>
        </p:nvPicPr>
        <p:blipFill rotWithShape="1">
          <a:blip r:embed="rId10"/>
          <a:srcRect r="53958"/>
          <a:stretch/>
        </p:blipFill>
        <p:spPr>
          <a:xfrm>
            <a:off x="8637051" y="1033554"/>
            <a:ext cx="1233415" cy="1265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1" name="מחבר חץ ישר 20">
            <a:extLst>
              <a:ext uri="{FF2B5EF4-FFF2-40B4-BE49-F238E27FC236}">
                <a16:creationId xmlns:a16="http://schemas.microsoft.com/office/drawing/2014/main" id="{EC016E99-D7F6-D55E-1D02-7138ADE52E70}"/>
              </a:ext>
            </a:extLst>
          </p:cNvPr>
          <p:cNvCxnSpPr>
            <a:cxnSpLocks/>
          </p:cNvCxnSpPr>
          <p:nvPr/>
        </p:nvCxnSpPr>
        <p:spPr>
          <a:xfrm flipV="1">
            <a:off x="7352775" y="2412688"/>
            <a:ext cx="1572626" cy="12762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מחבר חץ ישר 21">
            <a:extLst>
              <a:ext uri="{FF2B5EF4-FFF2-40B4-BE49-F238E27FC236}">
                <a16:creationId xmlns:a16="http://schemas.microsoft.com/office/drawing/2014/main" id="{8B0B0DA3-731A-12FA-08A1-E1E78FC19BCB}"/>
              </a:ext>
            </a:extLst>
          </p:cNvPr>
          <p:cNvCxnSpPr>
            <a:cxnSpLocks/>
            <a:stCxn id="10" idx="0"/>
          </p:cNvCxnSpPr>
          <p:nvPr/>
        </p:nvCxnSpPr>
        <p:spPr>
          <a:xfrm flipH="1" flipV="1">
            <a:off x="6174548" y="2348355"/>
            <a:ext cx="81819" cy="970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מחבר חץ ישר 22">
            <a:extLst>
              <a:ext uri="{FF2B5EF4-FFF2-40B4-BE49-F238E27FC236}">
                <a16:creationId xmlns:a16="http://schemas.microsoft.com/office/drawing/2014/main" id="{A313DCA4-7CF0-6628-53F3-07B63A1F21B1}"/>
              </a:ext>
            </a:extLst>
          </p:cNvPr>
          <p:cNvCxnSpPr>
            <a:cxnSpLocks/>
          </p:cNvCxnSpPr>
          <p:nvPr/>
        </p:nvCxnSpPr>
        <p:spPr>
          <a:xfrm flipH="1" flipV="1">
            <a:off x="4680429" y="2156882"/>
            <a:ext cx="1025023" cy="1253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מחבר חץ ישר 23">
            <a:extLst>
              <a:ext uri="{FF2B5EF4-FFF2-40B4-BE49-F238E27FC236}">
                <a16:creationId xmlns:a16="http://schemas.microsoft.com/office/drawing/2014/main" id="{3E2C887E-8312-FC89-9975-7CFD8F1A95F9}"/>
              </a:ext>
            </a:extLst>
          </p:cNvPr>
          <p:cNvCxnSpPr>
            <a:stCxn id="10" idx="1"/>
          </p:cNvCxnSpPr>
          <p:nvPr/>
        </p:nvCxnSpPr>
        <p:spPr>
          <a:xfrm flipH="1" flipV="1">
            <a:off x="2832866" y="1945903"/>
            <a:ext cx="2583372" cy="1558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מחבר חץ ישר 24">
            <a:extLst>
              <a:ext uri="{FF2B5EF4-FFF2-40B4-BE49-F238E27FC236}">
                <a16:creationId xmlns:a16="http://schemas.microsoft.com/office/drawing/2014/main" id="{C1A108C2-10DE-4ADA-917D-9654B3321BD6}"/>
              </a:ext>
            </a:extLst>
          </p:cNvPr>
          <p:cNvCxnSpPr>
            <a:stCxn id="10" idx="2"/>
          </p:cNvCxnSpPr>
          <p:nvPr/>
        </p:nvCxnSpPr>
        <p:spPr>
          <a:xfrm flipH="1" flipV="1">
            <a:off x="2644071" y="3151699"/>
            <a:ext cx="2424174" cy="799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מחבר חץ ישר 25">
            <a:extLst>
              <a:ext uri="{FF2B5EF4-FFF2-40B4-BE49-F238E27FC236}">
                <a16:creationId xmlns:a16="http://schemas.microsoft.com/office/drawing/2014/main" id="{39B3B649-0B5E-7A6D-1397-5AAF25211448}"/>
              </a:ext>
            </a:extLst>
          </p:cNvPr>
          <p:cNvCxnSpPr>
            <a:cxnSpLocks/>
            <a:stCxn id="10" idx="3"/>
          </p:cNvCxnSpPr>
          <p:nvPr/>
        </p:nvCxnSpPr>
        <p:spPr>
          <a:xfrm flipH="1">
            <a:off x="2451801" y="4398874"/>
            <a:ext cx="2964437" cy="242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מחבר חץ ישר 26">
            <a:extLst>
              <a:ext uri="{FF2B5EF4-FFF2-40B4-BE49-F238E27FC236}">
                <a16:creationId xmlns:a16="http://schemas.microsoft.com/office/drawing/2014/main" id="{479752A8-7212-CD54-A805-9C173CEEEAEB}"/>
              </a:ext>
            </a:extLst>
          </p:cNvPr>
          <p:cNvCxnSpPr>
            <a:cxnSpLocks/>
          </p:cNvCxnSpPr>
          <p:nvPr/>
        </p:nvCxnSpPr>
        <p:spPr>
          <a:xfrm flipH="1">
            <a:off x="3651047" y="4584169"/>
            <a:ext cx="1929038" cy="850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מחבר חץ ישר 28">
            <a:extLst>
              <a:ext uri="{FF2B5EF4-FFF2-40B4-BE49-F238E27FC236}">
                <a16:creationId xmlns:a16="http://schemas.microsoft.com/office/drawing/2014/main" id="{B066022D-D274-026A-B4E4-C2882C1CD16D}"/>
              </a:ext>
            </a:extLst>
          </p:cNvPr>
          <p:cNvCxnSpPr>
            <a:cxnSpLocks/>
            <a:stCxn id="10" idx="5"/>
          </p:cNvCxnSpPr>
          <p:nvPr/>
        </p:nvCxnSpPr>
        <p:spPr>
          <a:xfrm>
            <a:off x="7096496" y="4398874"/>
            <a:ext cx="1420537" cy="1066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מחבר חץ ישר 29">
            <a:extLst>
              <a:ext uri="{FF2B5EF4-FFF2-40B4-BE49-F238E27FC236}">
                <a16:creationId xmlns:a16="http://schemas.microsoft.com/office/drawing/2014/main" id="{430BB568-107B-4BA0-C2A7-2CD66E1443D8}"/>
              </a:ext>
            </a:extLst>
          </p:cNvPr>
          <p:cNvCxnSpPr>
            <a:cxnSpLocks/>
            <a:stCxn id="10" idx="4"/>
          </p:cNvCxnSpPr>
          <p:nvPr/>
        </p:nvCxnSpPr>
        <p:spPr>
          <a:xfrm>
            <a:off x="6256367" y="4584169"/>
            <a:ext cx="0" cy="580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תיבת טקסט 31">
            <a:extLst>
              <a:ext uri="{FF2B5EF4-FFF2-40B4-BE49-F238E27FC236}">
                <a16:creationId xmlns:a16="http://schemas.microsoft.com/office/drawing/2014/main" id="{220A341F-0A46-0094-4390-596B47DE246C}"/>
              </a:ext>
            </a:extLst>
          </p:cNvPr>
          <p:cNvSpPr txBox="1"/>
          <p:nvPr/>
        </p:nvSpPr>
        <p:spPr>
          <a:xfrm>
            <a:off x="8472405" y="670903"/>
            <a:ext cx="1464670" cy="523220"/>
          </a:xfrm>
          <a:prstGeom prst="rect">
            <a:avLst/>
          </a:prstGeom>
          <a:noFill/>
        </p:spPr>
        <p:txBody>
          <a:bodyPr wrap="square" rtlCol="1">
            <a:spAutoFit/>
          </a:bodyPr>
          <a:lstStyle/>
          <a:p>
            <a:r>
              <a:rPr lang="en-US" sz="2800" b="1" dirty="0"/>
              <a:t>Dataset</a:t>
            </a:r>
            <a:endParaRPr lang="he-IL" sz="2800" b="1" dirty="0"/>
          </a:p>
        </p:txBody>
      </p:sp>
      <p:sp>
        <p:nvSpPr>
          <p:cNvPr id="33" name="תיבת טקסט 32">
            <a:extLst>
              <a:ext uri="{FF2B5EF4-FFF2-40B4-BE49-F238E27FC236}">
                <a16:creationId xmlns:a16="http://schemas.microsoft.com/office/drawing/2014/main" id="{D10EA39C-1E14-07DF-099E-582766A8BAC2}"/>
              </a:ext>
            </a:extLst>
          </p:cNvPr>
          <p:cNvSpPr txBox="1"/>
          <p:nvPr/>
        </p:nvSpPr>
        <p:spPr>
          <a:xfrm>
            <a:off x="3186864" y="692480"/>
            <a:ext cx="1464671" cy="523220"/>
          </a:xfrm>
          <a:prstGeom prst="rect">
            <a:avLst/>
          </a:prstGeom>
          <a:noFill/>
        </p:spPr>
        <p:txBody>
          <a:bodyPr wrap="square" rtlCol="1">
            <a:spAutoFit/>
          </a:bodyPr>
          <a:lstStyle/>
          <a:p>
            <a:r>
              <a:rPr lang="en-US" sz="2800" b="1" dirty="0"/>
              <a:t>NLP</a:t>
            </a:r>
            <a:endParaRPr lang="he-IL" sz="2800" b="1" dirty="0"/>
          </a:p>
        </p:txBody>
      </p:sp>
      <p:sp>
        <p:nvSpPr>
          <p:cNvPr id="34" name="תיבת טקסט 33">
            <a:extLst>
              <a:ext uri="{FF2B5EF4-FFF2-40B4-BE49-F238E27FC236}">
                <a16:creationId xmlns:a16="http://schemas.microsoft.com/office/drawing/2014/main" id="{7CAA3386-1358-1A41-7C87-2FCFC0AF0C90}"/>
              </a:ext>
            </a:extLst>
          </p:cNvPr>
          <p:cNvSpPr txBox="1"/>
          <p:nvPr/>
        </p:nvSpPr>
        <p:spPr>
          <a:xfrm>
            <a:off x="955185" y="638893"/>
            <a:ext cx="1826928" cy="523220"/>
          </a:xfrm>
          <a:prstGeom prst="rect">
            <a:avLst/>
          </a:prstGeom>
          <a:noFill/>
        </p:spPr>
        <p:txBody>
          <a:bodyPr wrap="square" rtlCol="1">
            <a:spAutoFit/>
          </a:bodyPr>
          <a:lstStyle/>
          <a:p>
            <a:r>
              <a:rPr lang="en-US" sz="2800" b="1" dirty="0"/>
              <a:t>ATTACK</a:t>
            </a:r>
            <a:endParaRPr lang="he-IL" sz="2800" b="1" dirty="0"/>
          </a:p>
        </p:txBody>
      </p:sp>
      <p:sp>
        <p:nvSpPr>
          <p:cNvPr id="35" name="תיבת טקסט 34">
            <a:extLst>
              <a:ext uri="{FF2B5EF4-FFF2-40B4-BE49-F238E27FC236}">
                <a16:creationId xmlns:a16="http://schemas.microsoft.com/office/drawing/2014/main" id="{01120BAB-1732-54A1-3026-0AD990F869C3}"/>
              </a:ext>
            </a:extLst>
          </p:cNvPr>
          <p:cNvSpPr txBox="1"/>
          <p:nvPr/>
        </p:nvSpPr>
        <p:spPr>
          <a:xfrm>
            <a:off x="179233" y="2016520"/>
            <a:ext cx="2604008" cy="954107"/>
          </a:xfrm>
          <a:prstGeom prst="rect">
            <a:avLst/>
          </a:prstGeom>
          <a:noFill/>
        </p:spPr>
        <p:txBody>
          <a:bodyPr wrap="square" rtlCol="1">
            <a:spAutoFit/>
          </a:bodyPr>
          <a:lstStyle/>
          <a:p>
            <a:pPr algn="l" rtl="0"/>
            <a:r>
              <a:rPr lang="en-US" sz="2800" b="1" dirty="0"/>
              <a:t>Doc2Vec model </a:t>
            </a:r>
          </a:p>
          <a:p>
            <a:endParaRPr lang="he-IL" sz="2800" b="1" dirty="0"/>
          </a:p>
        </p:txBody>
      </p:sp>
      <p:sp>
        <p:nvSpPr>
          <p:cNvPr id="36" name="תיבת טקסט 35">
            <a:extLst>
              <a:ext uri="{FF2B5EF4-FFF2-40B4-BE49-F238E27FC236}">
                <a16:creationId xmlns:a16="http://schemas.microsoft.com/office/drawing/2014/main" id="{95F88CF9-D315-3286-0977-D277497CCE87}"/>
              </a:ext>
            </a:extLst>
          </p:cNvPr>
          <p:cNvSpPr txBox="1"/>
          <p:nvPr/>
        </p:nvSpPr>
        <p:spPr>
          <a:xfrm>
            <a:off x="-259706" y="3645404"/>
            <a:ext cx="2437014" cy="523220"/>
          </a:xfrm>
          <a:prstGeom prst="rect">
            <a:avLst/>
          </a:prstGeom>
          <a:noFill/>
        </p:spPr>
        <p:txBody>
          <a:bodyPr wrap="square" rtlCol="1">
            <a:spAutoFit/>
          </a:bodyPr>
          <a:lstStyle/>
          <a:p>
            <a:r>
              <a:rPr lang="en-US" sz="2800" b="1" dirty="0"/>
              <a:t>SMALI</a:t>
            </a:r>
            <a:endParaRPr lang="he-IL" sz="2800" b="1" dirty="0"/>
          </a:p>
        </p:txBody>
      </p:sp>
      <p:sp>
        <p:nvSpPr>
          <p:cNvPr id="38" name="תיבת טקסט 37">
            <a:extLst>
              <a:ext uri="{FF2B5EF4-FFF2-40B4-BE49-F238E27FC236}">
                <a16:creationId xmlns:a16="http://schemas.microsoft.com/office/drawing/2014/main" id="{6B31ADA0-B41E-E2FB-B43E-DE05C57BEECA}"/>
              </a:ext>
            </a:extLst>
          </p:cNvPr>
          <p:cNvSpPr txBox="1"/>
          <p:nvPr/>
        </p:nvSpPr>
        <p:spPr>
          <a:xfrm>
            <a:off x="4635732" y="4912015"/>
            <a:ext cx="2899685" cy="523220"/>
          </a:xfrm>
          <a:prstGeom prst="rect">
            <a:avLst/>
          </a:prstGeom>
          <a:noFill/>
        </p:spPr>
        <p:txBody>
          <a:bodyPr wrap="square" rtlCol="1">
            <a:spAutoFit/>
          </a:bodyPr>
          <a:lstStyle/>
          <a:p>
            <a:r>
              <a:rPr lang="en-US" sz="2800" b="1" dirty="0"/>
              <a:t>Machine Learning</a:t>
            </a:r>
            <a:endParaRPr lang="he-IL" sz="2800" b="1" dirty="0"/>
          </a:p>
        </p:txBody>
      </p:sp>
      <p:sp>
        <p:nvSpPr>
          <p:cNvPr id="39" name="תיבת טקסט 38">
            <a:extLst>
              <a:ext uri="{FF2B5EF4-FFF2-40B4-BE49-F238E27FC236}">
                <a16:creationId xmlns:a16="http://schemas.microsoft.com/office/drawing/2014/main" id="{83908908-C8D4-5766-C0B1-5486789439AD}"/>
              </a:ext>
            </a:extLst>
          </p:cNvPr>
          <p:cNvSpPr txBox="1"/>
          <p:nvPr/>
        </p:nvSpPr>
        <p:spPr>
          <a:xfrm>
            <a:off x="7837403" y="4978792"/>
            <a:ext cx="2724153" cy="523220"/>
          </a:xfrm>
          <a:prstGeom prst="rect">
            <a:avLst/>
          </a:prstGeom>
          <a:noFill/>
        </p:spPr>
        <p:txBody>
          <a:bodyPr wrap="square" rtlCol="1">
            <a:spAutoFit/>
          </a:bodyPr>
          <a:lstStyle/>
          <a:p>
            <a:r>
              <a:rPr lang="en-US" sz="2800" b="1" dirty="0"/>
              <a:t>Deep Learning</a:t>
            </a:r>
            <a:endParaRPr lang="he-IL" sz="2800" b="1" dirty="0"/>
          </a:p>
        </p:txBody>
      </p:sp>
      <p:cxnSp>
        <p:nvCxnSpPr>
          <p:cNvPr id="41" name="מחבר חץ ישר 40">
            <a:extLst>
              <a:ext uri="{FF2B5EF4-FFF2-40B4-BE49-F238E27FC236}">
                <a16:creationId xmlns:a16="http://schemas.microsoft.com/office/drawing/2014/main" id="{77F4240C-5A41-3AC4-D055-CFD279CD2C3B}"/>
              </a:ext>
            </a:extLst>
          </p:cNvPr>
          <p:cNvCxnSpPr>
            <a:cxnSpLocks/>
            <a:stCxn id="10" idx="6"/>
          </p:cNvCxnSpPr>
          <p:nvPr/>
        </p:nvCxnSpPr>
        <p:spPr>
          <a:xfrm flipV="1">
            <a:off x="7444489" y="2845499"/>
            <a:ext cx="2577041" cy="1106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תיבת טקסט 41">
            <a:extLst>
              <a:ext uri="{FF2B5EF4-FFF2-40B4-BE49-F238E27FC236}">
                <a16:creationId xmlns:a16="http://schemas.microsoft.com/office/drawing/2014/main" id="{93E733B4-5771-F05D-B6E9-C354219680A3}"/>
              </a:ext>
            </a:extLst>
          </p:cNvPr>
          <p:cNvSpPr txBox="1"/>
          <p:nvPr/>
        </p:nvSpPr>
        <p:spPr>
          <a:xfrm>
            <a:off x="10124623" y="2096929"/>
            <a:ext cx="1699136" cy="523220"/>
          </a:xfrm>
          <a:prstGeom prst="rect">
            <a:avLst/>
          </a:prstGeom>
          <a:noFill/>
        </p:spPr>
        <p:txBody>
          <a:bodyPr wrap="square" rtlCol="1">
            <a:spAutoFit/>
          </a:bodyPr>
          <a:lstStyle/>
          <a:p>
            <a:r>
              <a:rPr lang="en-US" sz="2800" b="1" dirty="0"/>
              <a:t>APKTOOL</a:t>
            </a:r>
            <a:endParaRPr lang="he-IL" sz="2800" b="1" dirty="0"/>
          </a:p>
        </p:txBody>
      </p:sp>
      <p:cxnSp>
        <p:nvCxnSpPr>
          <p:cNvPr id="44" name="מחבר חץ ישר 43">
            <a:extLst>
              <a:ext uri="{FF2B5EF4-FFF2-40B4-BE49-F238E27FC236}">
                <a16:creationId xmlns:a16="http://schemas.microsoft.com/office/drawing/2014/main" id="{5A1CC1C2-7DE0-A8A9-4231-F2F5B2A64315}"/>
              </a:ext>
            </a:extLst>
          </p:cNvPr>
          <p:cNvCxnSpPr/>
          <p:nvPr/>
        </p:nvCxnSpPr>
        <p:spPr>
          <a:xfrm flipV="1">
            <a:off x="6944974" y="2299035"/>
            <a:ext cx="499515" cy="1019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תיבת טקסט 44">
            <a:extLst>
              <a:ext uri="{FF2B5EF4-FFF2-40B4-BE49-F238E27FC236}">
                <a16:creationId xmlns:a16="http://schemas.microsoft.com/office/drawing/2014/main" id="{77C97A8F-ACB1-1E5F-0E0D-0F54F004B240}"/>
              </a:ext>
            </a:extLst>
          </p:cNvPr>
          <p:cNvSpPr txBox="1"/>
          <p:nvPr/>
        </p:nvSpPr>
        <p:spPr>
          <a:xfrm>
            <a:off x="6549053" y="778792"/>
            <a:ext cx="1733592" cy="523220"/>
          </a:xfrm>
          <a:prstGeom prst="rect">
            <a:avLst/>
          </a:prstGeom>
          <a:noFill/>
        </p:spPr>
        <p:txBody>
          <a:bodyPr wrap="square" rtlCol="1">
            <a:spAutoFit/>
          </a:bodyPr>
          <a:lstStyle/>
          <a:p>
            <a:r>
              <a:rPr lang="en-US" sz="2800" b="1" dirty="0"/>
              <a:t>Android</a:t>
            </a:r>
            <a:endParaRPr lang="he-IL" sz="2800" b="1" dirty="0"/>
          </a:p>
        </p:txBody>
      </p:sp>
      <p:sp>
        <p:nvSpPr>
          <p:cNvPr id="50" name="תיבת טקסט 49">
            <a:extLst>
              <a:ext uri="{FF2B5EF4-FFF2-40B4-BE49-F238E27FC236}">
                <a16:creationId xmlns:a16="http://schemas.microsoft.com/office/drawing/2014/main" id="{E0012058-FD80-DBFF-EE9C-544E645F0894}"/>
              </a:ext>
            </a:extLst>
          </p:cNvPr>
          <p:cNvSpPr txBox="1"/>
          <p:nvPr/>
        </p:nvSpPr>
        <p:spPr>
          <a:xfrm>
            <a:off x="2144196" y="4911349"/>
            <a:ext cx="1241524" cy="523220"/>
          </a:xfrm>
          <a:prstGeom prst="rect">
            <a:avLst/>
          </a:prstGeom>
          <a:noFill/>
        </p:spPr>
        <p:txBody>
          <a:bodyPr wrap="square" rtlCol="1">
            <a:spAutoFit/>
          </a:bodyPr>
          <a:lstStyle/>
          <a:p>
            <a:r>
              <a:rPr lang="en-US" sz="2800" b="1" dirty="0"/>
              <a:t>APK</a:t>
            </a:r>
            <a:endParaRPr lang="he-IL" sz="2800" b="1" dirty="0"/>
          </a:p>
        </p:txBody>
      </p:sp>
      <p:pic>
        <p:nvPicPr>
          <p:cNvPr id="51" name="תמונה 50">
            <a:extLst>
              <a:ext uri="{FF2B5EF4-FFF2-40B4-BE49-F238E27FC236}">
                <a16:creationId xmlns:a16="http://schemas.microsoft.com/office/drawing/2014/main" id="{465C7DB7-EDC4-E41B-0085-C5F66F9BA829}"/>
              </a:ext>
            </a:extLst>
          </p:cNvPr>
          <p:cNvPicPr>
            <a:picLocks noChangeAspect="1"/>
          </p:cNvPicPr>
          <p:nvPr/>
        </p:nvPicPr>
        <p:blipFill rotWithShape="1">
          <a:blip r:embed="rId11"/>
          <a:srcRect t="15272"/>
          <a:stretch/>
        </p:blipFill>
        <p:spPr>
          <a:xfrm>
            <a:off x="10200979" y="2477841"/>
            <a:ext cx="1706762" cy="782320"/>
          </a:xfrm>
          <a:prstGeom prst="rect">
            <a:avLst/>
          </a:prstGeom>
        </p:spPr>
      </p:pic>
      <p:cxnSp>
        <p:nvCxnSpPr>
          <p:cNvPr id="54" name="מחבר חץ ישר 53">
            <a:extLst>
              <a:ext uri="{FF2B5EF4-FFF2-40B4-BE49-F238E27FC236}">
                <a16:creationId xmlns:a16="http://schemas.microsoft.com/office/drawing/2014/main" id="{C721CD13-8DC8-B01E-18FB-28E1311B0108}"/>
              </a:ext>
            </a:extLst>
          </p:cNvPr>
          <p:cNvCxnSpPr>
            <a:cxnSpLocks/>
          </p:cNvCxnSpPr>
          <p:nvPr/>
        </p:nvCxnSpPr>
        <p:spPr>
          <a:xfrm>
            <a:off x="7444489" y="4166870"/>
            <a:ext cx="1890609" cy="136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8" name="תמונה 57">
            <a:extLst>
              <a:ext uri="{FF2B5EF4-FFF2-40B4-BE49-F238E27FC236}">
                <a16:creationId xmlns:a16="http://schemas.microsoft.com/office/drawing/2014/main" id="{2B8B0B57-1D7E-6334-87B8-DC19A839ED3B}"/>
              </a:ext>
            </a:extLst>
          </p:cNvPr>
          <p:cNvPicPr>
            <a:picLocks noChangeAspect="1"/>
          </p:cNvPicPr>
          <p:nvPr/>
        </p:nvPicPr>
        <p:blipFill rotWithShape="1">
          <a:blip r:embed="rId12"/>
          <a:srcRect t="28549" b="23815"/>
          <a:stretch/>
        </p:blipFill>
        <p:spPr>
          <a:xfrm>
            <a:off x="9335098" y="3962319"/>
            <a:ext cx="2302017" cy="1096604"/>
          </a:xfrm>
          <a:prstGeom prst="rect">
            <a:avLst/>
          </a:prstGeom>
        </p:spPr>
      </p:pic>
      <p:sp>
        <p:nvSpPr>
          <p:cNvPr id="59" name="תיבת טקסט 58">
            <a:extLst>
              <a:ext uri="{FF2B5EF4-FFF2-40B4-BE49-F238E27FC236}">
                <a16:creationId xmlns:a16="http://schemas.microsoft.com/office/drawing/2014/main" id="{50994A52-1C8B-6911-01CB-C78AB8AA3A0D}"/>
              </a:ext>
            </a:extLst>
          </p:cNvPr>
          <p:cNvSpPr txBox="1"/>
          <p:nvPr/>
        </p:nvSpPr>
        <p:spPr>
          <a:xfrm>
            <a:off x="9509224" y="3469576"/>
            <a:ext cx="1792421" cy="523220"/>
          </a:xfrm>
          <a:prstGeom prst="rect">
            <a:avLst/>
          </a:prstGeom>
          <a:noFill/>
        </p:spPr>
        <p:txBody>
          <a:bodyPr wrap="square" rtlCol="1">
            <a:spAutoFit/>
          </a:bodyPr>
          <a:lstStyle/>
          <a:p>
            <a:r>
              <a:rPr lang="en-US" sz="2800" b="1" dirty="0" err="1"/>
              <a:t>Droidbot</a:t>
            </a:r>
            <a:endParaRPr lang="he-IL" sz="2800" b="1" dirty="0"/>
          </a:p>
        </p:txBody>
      </p:sp>
      <p:pic>
        <p:nvPicPr>
          <p:cNvPr id="62" name="תמונה 61">
            <a:extLst>
              <a:ext uri="{FF2B5EF4-FFF2-40B4-BE49-F238E27FC236}">
                <a16:creationId xmlns:a16="http://schemas.microsoft.com/office/drawing/2014/main" id="{D34572D4-BBCF-DA3C-2586-446429BD613B}"/>
              </a:ext>
            </a:extLst>
          </p:cNvPr>
          <p:cNvPicPr>
            <a:picLocks noChangeAspect="1"/>
          </p:cNvPicPr>
          <p:nvPr/>
        </p:nvPicPr>
        <p:blipFill>
          <a:blip r:embed="rId13"/>
          <a:stretch>
            <a:fillRect/>
          </a:stretch>
        </p:blipFill>
        <p:spPr>
          <a:xfrm>
            <a:off x="5469154" y="1437261"/>
            <a:ext cx="1365364" cy="924411"/>
          </a:xfrm>
          <a:prstGeom prst="rect">
            <a:avLst/>
          </a:prstGeom>
        </p:spPr>
      </p:pic>
      <p:sp>
        <p:nvSpPr>
          <p:cNvPr id="63" name="תיבת טקסט 62">
            <a:extLst>
              <a:ext uri="{FF2B5EF4-FFF2-40B4-BE49-F238E27FC236}">
                <a16:creationId xmlns:a16="http://schemas.microsoft.com/office/drawing/2014/main" id="{DD5D97DC-68B6-0EC5-8D80-3FD046C25C95}"/>
              </a:ext>
            </a:extLst>
          </p:cNvPr>
          <p:cNvSpPr txBox="1"/>
          <p:nvPr/>
        </p:nvSpPr>
        <p:spPr>
          <a:xfrm>
            <a:off x="5109099" y="954090"/>
            <a:ext cx="1799483" cy="523220"/>
          </a:xfrm>
          <a:prstGeom prst="rect">
            <a:avLst/>
          </a:prstGeom>
          <a:noFill/>
        </p:spPr>
        <p:txBody>
          <a:bodyPr wrap="square" rtlCol="1">
            <a:spAutoFit/>
          </a:bodyPr>
          <a:lstStyle/>
          <a:p>
            <a:r>
              <a:rPr lang="en-US" sz="2800" b="1" dirty="0" err="1"/>
              <a:t>Dexdump</a:t>
            </a:r>
            <a:endParaRPr lang="he-IL" sz="2800" b="1" dirty="0"/>
          </a:p>
        </p:txBody>
      </p:sp>
      <p:pic>
        <p:nvPicPr>
          <p:cNvPr id="2" name="תמונה 1">
            <a:extLst>
              <a:ext uri="{FF2B5EF4-FFF2-40B4-BE49-F238E27FC236}">
                <a16:creationId xmlns:a16="http://schemas.microsoft.com/office/drawing/2014/main" id="{7A2E46DD-1913-F035-947C-C73BC9AF71DA}"/>
              </a:ext>
            </a:extLst>
          </p:cNvPr>
          <p:cNvPicPr>
            <a:picLocks noChangeAspect="1"/>
          </p:cNvPicPr>
          <p:nvPr/>
        </p:nvPicPr>
        <p:blipFill>
          <a:blip r:embed="rId14"/>
          <a:stretch>
            <a:fillRect/>
          </a:stretch>
        </p:blipFill>
        <p:spPr>
          <a:xfrm>
            <a:off x="9739864" y="71038"/>
            <a:ext cx="841147" cy="603178"/>
          </a:xfrm>
          <a:prstGeom prst="rect">
            <a:avLst/>
          </a:prstGeom>
        </p:spPr>
      </p:pic>
      <p:pic>
        <p:nvPicPr>
          <p:cNvPr id="12" name="Picture 2" descr="What are Custom Android ROMs and How to Install Them on Your Phone?">
            <a:extLst>
              <a:ext uri="{FF2B5EF4-FFF2-40B4-BE49-F238E27FC236}">
                <a16:creationId xmlns:a16="http://schemas.microsoft.com/office/drawing/2014/main" id="{9640E7E6-4F9A-189A-5753-5D4138F520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7053069" y="12040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9" name="מציין מיקום של תאריך 1">
            <a:extLst>
              <a:ext uri="{FF2B5EF4-FFF2-40B4-BE49-F238E27FC236}">
                <a16:creationId xmlns:a16="http://schemas.microsoft.com/office/drawing/2014/main" id="{C779E9B7-0969-CE68-F75D-067683D80480}"/>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1" name="תמונה 10">
            <a:extLst>
              <a:ext uri="{FF2B5EF4-FFF2-40B4-BE49-F238E27FC236}">
                <a16:creationId xmlns:a16="http://schemas.microsoft.com/office/drawing/2014/main" id="{C4950F68-F72F-0C9A-C435-1C96434E433F}"/>
              </a:ext>
            </a:extLst>
          </p:cNvPr>
          <p:cNvPicPr>
            <a:picLocks noChangeAspect="1"/>
          </p:cNvPicPr>
          <p:nvPr/>
        </p:nvPicPr>
        <p:blipFill>
          <a:blip r:embed="rId15"/>
          <a:stretch>
            <a:fillRect/>
          </a:stretch>
        </p:blipFill>
        <p:spPr>
          <a:xfrm>
            <a:off x="1063254" y="1217971"/>
            <a:ext cx="2064724" cy="679625"/>
          </a:xfrm>
          <a:prstGeom prst="rect">
            <a:avLst/>
          </a:prstGeom>
        </p:spPr>
      </p:pic>
      <p:pic>
        <p:nvPicPr>
          <p:cNvPr id="14" name="תמונה 13">
            <a:extLst>
              <a:ext uri="{FF2B5EF4-FFF2-40B4-BE49-F238E27FC236}">
                <a16:creationId xmlns:a16="http://schemas.microsoft.com/office/drawing/2014/main" id="{4833D5EB-86E1-BD14-C010-E714AD72CDF6}"/>
              </a:ext>
            </a:extLst>
          </p:cNvPr>
          <p:cNvPicPr>
            <a:picLocks noChangeAspect="1"/>
          </p:cNvPicPr>
          <p:nvPr/>
        </p:nvPicPr>
        <p:blipFill>
          <a:blip r:embed="rId16"/>
          <a:stretch>
            <a:fillRect/>
          </a:stretch>
        </p:blipFill>
        <p:spPr>
          <a:xfrm rot="21240381">
            <a:off x="2483529" y="5299010"/>
            <a:ext cx="1242564" cy="1242564"/>
          </a:xfrm>
          <a:prstGeom prst="rect">
            <a:avLst/>
          </a:prstGeom>
        </p:spPr>
      </p:pic>
      <p:pic>
        <p:nvPicPr>
          <p:cNvPr id="28" name="Picture 2" descr="SMALI File Extension | Associated Programs | Free Online Tools - FileProInfo">
            <a:extLst>
              <a:ext uri="{FF2B5EF4-FFF2-40B4-BE49-F238E27FC236}">
                <a16:creationId xmlns:a16="http://schemas.microsoft.com/office/drawing/2014/main" id="{F195A854-1762-A443-755B-8D8CA961B7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6499" y="4102750"/>
            <a:ext cx="1495553" cy="162771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ensim | RARE Technologies">
            <a:extLst>
              <a:ext uri="{FF2B5EF4-FFF2-40B4-BE49-F238E27FC236}">
                <a16:creationId xmlns:a16="http://schemas.microsoft.com/office/drawing/2014/main" id="{4826C84D-4F92-7594-BF80-20C83E793AD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42376"/>
          <a:stretch/>
        </p:blipFill>
        <p:spPr bwMode="auto">
          <a:xfrm>
            <a:off x="215520" y="2517686"/>
            <a:ext cx="2336760" cy="85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09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73017" cy="374015"/>
          </a:xfrm>
        </p:spPr>
        <p:txBody>
          <a:bodyPr/>
          <a:lstStyle/>
          <a:p>
            <a:pPr>
              <a:defRPr/>
            </a:pPr>
            <a:fld id="{9AF42FAA-D9B7-4A81-A698-476EABF34C29}" type="slidenum">
              <a:rPr lang="he-IL" b="1" smtClean="0">
                <a:solidFill>
                  <a:schemeClr val="tx1"/>
                </a:solidFill>
              </a:rPr>
              <a:pPr>
                <a:defRPr/>
              </a:pPr>
              <a:t>62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3" name="תמונה 2">
            <a:extLst>
              <a:ext uri="{FF2B5EF4-FFF2-40B4-BE49-F238E27FC236}">
                <a16:creationId xmlns:a16="http://schemas.microsoft.com/office/drawing/2014/main" id="{AB0DCA00-9CF5-9DA9-008A-E029DDF075EC}"/>
              </a:ext>
            </a:extLst>
          </p:cNvPr>
          <p:cNvPicPr>
            <a:picLocks noChangeAspect="1"/>
          </p:cNvPicPr>
          <p:nvPr/>
        </p:nvPicPr>
        <p:blipFill>
          <a:blip r:embed="rId6"/>
          <a:stretch>
            <a:fillRect/>
          </a:stretch>
        </p:blipFill>
        <p:spPr>
          <a:xfrm>
            <a:off x="3974987" y="1399779"/>
            <a:ext cx="4242024" cy="5392403"/>
          </a:xfrm>
          <a:prstGeom prst="rect">
            <a:avLst/>
          </a:prstGeom>
        </p:spPr>
      </p:pic>
      <p:pic>
        <p:nvPicPr>
          <p:cNvPr id="11" name="תמונה 10">
            <a:extLst>
              <a:ext uri="{FF2B5EF4-FFF2-40B4-BE49-F238E27FC236}">
                <a16:creationId xmlns:a16="http://schemas.microsoft.com/office/drawing/2014/main" id="{7A862E61-D345-6863-F021-6E7937E5E745}"/>
              </a:ext>
            </a:extLst>
          </p:cNvPr>
          <p:cNvPicPr>
            <a:picLocks noChangeAspect="1"/>
          </p:cNvPicPr>
          <p:nvPr/>
        </p:nvPicPr>
        <p:blipFill>
          <a:blip r:embed="rId7"/>
          <a:stretch>
            <a:fillRect/>
          </a:stretch>
        </p:blipFill>
        <p:spPr>
          <a:xfrm>
            <a:off x="8629967" y="1520326"/>
            <a:ext cx="3019425" cy="15144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תמונה 12">
            <a:extLst>
              <a:ext uri="{FF2B5EF4-FFF2-40B4-BE49-F238E27FC236}">
                <a16:creationId xmlns:a16="http://schemas.microsoft.com/office/drawing/2014/main" id="{31DED313-1F2D-AB15-0A1F-54F59437A740}"/>
              </a:ext>
            </a:extLst>
          </p:cNvPr>
          <p:cNvPicPr>
            <a:picLocks noChangeAspect="1"/>
          </p:cNvPicPr>
          <p:nvPr/>
        </p:nvPicPr>
        <p:blipFill>
          <a:blip r:embed="rId8"/>
          <a:stretch>
            <a:fillRect/>
          </a:stretch>
        </p:blipFill>
        <p:spPr>
          <a:xfrm>
            <a:off x="903129" y="3889636"/>
            <a:ext cx="2143125" cy="21431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תמונה 11">
            <a:extLst>
              <a:ext uri="{FF2B5EF4-FFF2-40B4-BE49-F238E27FC236}">
                <a16:creationId xmlns:a16="http://schemas.microsoft.com/office/drawing/2014/main" id="{32F4F71D-2D62-B766-7EA6-1475D9C397ED}"/>
              </a:ext>
            </a:extLst>
          </p:cNvPr>
          <p:cNvPicPr>
            <a:picLocks noChangeAspect="1"/>
          </p:cNvPicPr>
          <p:nvPr/>
        </p:nvPicPr>
        <p:blipFill>
          <a:blip r:embed="rId9">
            <a:duotone>
              <a:prstClr val="black"/>
              <a:schemeClr val="accent6">
                <a:tint val="45000"/>
                <a:satMod val="400000"/>
              </a:schemeClr>
            </a:duotone>
          </a:blip>
          <a:stretch>
            <a:fillRect/>
          </a:stretch>
        </p:blipFill>
        <p:spPr>
          <a:xfrm>
            <a:off x="5179954" y="3730864"/>
            <a:ext cx="1574374" cy="1181257"/>
          </a:xfrm>
          <a:prstGeom prst="rect">
            <a:avLst/>
          </a:prstGeom>
          <a:ln>
            <a:noFill/>
          </a:ln>
          <a:effectLst>
            <a:outerShdw blurRad="292100" dist="139700" dir="2700000" algn="tl" rotWithShape="0">
              <a:srgbClr val="333333">
                <a:alpha val="65000"/>
              </a:srgbClr>
            </a:outerShdw>
          </a:effectLst>
        </p:spPr>
      </p:pic>
      <p:pic>
        <p:nvPicPr>
          <p:cNvPr id="2" name="תמונה 1">
            <a:extLst>
              <a:ext uri="{FF2B5EF4-FFF2-40B4-BE49-F238E27FC236}">
                <a16:creationId xmlns:a16="http://schemas.microsoft.com/office/drawing/2014/main" id="{23A3AD5A-9DDF-2625-7E4D-BB48B53E2A0B}"/>
              </a:ext>
            </a:extLst>
          </p:cNvPr>
          <p:cNvPicPr>
            <a:picLocks noChangeAspect="1"/>
          </p:cNvPicPr>
          <p:nvPr/>
        </p:nvPicPr>
        <p:blipFill>
          <a:blip r:embed="rId10"/>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BC8EF8F4-890E-F51A-3860-E8881E76968D}"/>
              </a:ext>
            </a:extLst>
          </p:cNvPr>
          <p:cNvSpPr txBox="1"/>
          <p:nvPr/>
        </p:nvSpPr>
        <p:spPr>
          <a:xfrm>
            <a:off x="8838019" y="5546117"/>
            <a:ext cx="1742991" cy="523220"/>
          </a:xfrm>
          <a:prstGeom prst="rect">
            <a:avLst/>
          </a:prstGeom>
          <a:noFill/>
        </p:spPr>
        <p:txBody>
          <a:bodyPr wrap="square">
            <a:spAutoFit/>
          </a:bodyPr>
          <a:lstStyle/>
          <a:p>
            <a:pPr algn="ctr" rtl="0"/>
            <a:r>
              <a:rPr lang="en-US" sz="2800" b="1" dirty="0">
                <a:solidFill>
                  <a:srgbClr val="FF0000"/>
                </a:solidFill>
                <a:hlinkClick r:id="rId11"/>
              </a:rPr>
              <a:t>The article</a:t>
            </a:r>
            <a:endParaRPr lang="he-IL" sz="2800" b="1" dirty="0">
              <a:solidFill>
                <a:srgbClr val="FF0000"/>
              </a:solidFill>
            </a:endParaRPr>
          </a:p>
        </p:txBody>
      </p:sp>
      <p:sp>
        <p:nvSpPr>
          <p:cNvPr id="9" name="מציין מיקום של תאריך 1">
            <a:extLst>
              <a:ext uri="{FF2B5EF4-FFF2-40B4-BE49-F238E27FC236}">
                <a16:creationId xmlns:a16="http://schemas.microsoft.com/office/drawing/2014/main" id="{D5EB2DD0-9FFE-0749-B7C2-EF60EE55CC9A}"/>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0" name="תמונה 9">
            <a:extLst>
              <a:ext uri="{FF2B5EF4-FFF2-40B4-BE49-F238E27FC236}">
                <a16:creationId xmlns:a16="http://schemas.microsoft.com/office/drawing/2014/main" id="{5453DF3E-2512-635E-B19C-06D56FE99B03}"/>
              </a:ext>
            </a:extLst>
          </p:cNvPr>
          <p:cNvPicPr>
            <a:picLocks noChangeAspect="1"/>
          </p:cNvPicPr>
          <p:nvPr/>
        </p:nvPicPr>
        <p:blipFill>
          <a:blip r:embed="rId12"/>
          <a:stretch>
            <a:fillRect/>
          </a:stretch>
        </p:blipFill>
        <p:spPr>
          <a:xfrm>
            <a:off x="3046254" y="127634"/>
            <a:ext cx="4632696" cy="2331085"/>
          </a:xfrm>
          <a:prstGeom prst="rect">
            <a:avLst/>
          </a:prstGeom>
        </p:spPr>
      </p:pic>
    </p:spTree>
    <p:extLst>
      <p:ext uri="{BB962C8B-B14F-4D97-AF65-F5344CB8AC3E}">
        <p14:creationId xmlns:p14="http://schemas.microsoft.com/office/powerpoint/2010/main" val="21313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0" name="תמונה 9">
            <a:extLst>
              <a:ext uri="{FF2B5EF4-FFF2-40B4-BE49-F238E27FC236}">
                <a16:creationId xmlns:a16="http://schemas.microsoft.com/office/drawing/2014/main" id="{78A9BB52-886A-EC69-5F78-1EDCA0523F1D}"/>
              </a:ext>
            </a:extLst>
          </p:cNvPr>
          <p:cNvPicPr>
            <a:picLocks noChangeAspect="1"/>
          </p:cNvPicPr>
          <p:nvPr/>
        </p:nvPicPr>
        <p:blipFill>
          <a:blip r:embed="rId7"/>
          <a:stretch>
            <a:fillRect/>
          </a:stretch>
        </p:blipFill>
        <p:spPr>
          <a:xfrm>
            <a:off x="3847658" y="629882"/>
            <a:ext cx="3383573" cy="883997"/>
          </a:xfrm>
          <a:prstGeom prst="rect">
            <a:avLst/>
          </a:prstGeom>
        </p:spPr>
      </p:pic>
      <p:sp>
        <p:nvSpPr>
          <p:cNvPr id="12" name="מציין מיקום של תאריך 1">
            <a:extLst>
              <a:ext uri="{FF2B5EF4-FFF2-40B4-BE49-F238E27FC236}">
                <a16:creationId xmlns:a16="http://schemas.microsoft.com/office/drawing/2014/main" id="{9520C6A0-9D09-C515-613C-C83F6C28EE74}"/>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14" name="תיבת טקסט 13">
            <a:extLst>
              <a:ext uri="{FF2B5EF4-FFF2-40B4-BE49-F238E27FC236}">
                <a16:creationId xmlns:a16="http://schemas.microsoft.com/office/drawing/2014/main" id="{0EFD419E-20E5-E8B6-9C8B-E12815100C5E}"/>
              </a:ext>
            </a:extLst>
          </p:cNvPr>
          <p:cNvSpPr txBox="1"/>
          <p:nvPr/>
        </p:nvSpPr>
        <p:spPr>
          <a:xfrm>
            <a:off x="763247" y="1431885"/>
            <a:ext cx="10860451" cy="2677656"/>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The article discusses the increasing number of mobile malware due to the widespread use of smartphones, with Android being a favorite target for attackers. </a:t>
            </a:r>
          </a:p>
          <a:p>
            <a:pPr marL="285750" indent="-285750" algn="l" rtl="0">
              <a:buFont typeface="Wingdings" panose="05000000000000000000" pitchFamily="2" charset="2"/>
              <a:buChar char="v"/>
            </a:pPr>
            <a:r>
              <a:rPr lang="en-US" sz="2800" dirty="0"/>
              <a:t>It proposes a problematic attack on an app classifier by modifying the </a:t>
            </a:r>
            <a:r>
              <a:rPr lang="en-US" sz="2800" dirty="0" err="1"/>
              <a:t>smali</a:t>
            </a:r>
            <a:r>
              <a:rPr lang="en-US" sz="2800" dirty="0"/>
              <a:t> files and adding API calls  using APKTOOL to classify a malicious app as benign.</a:t>
            </a:r>
            <a:endParaRPr lang="he-IL" sz="2800" dirty="0"/>
          </a:p>
        </p:txBody>
      </p:sp>
      <p:pic>
        <p:nvPicPr>
          <p:cNvPr id="8194" name="Picture 2" descr="Introduction Les Blocs Colorés Banque D'Images Et Photos Libres De Droits.  Image 50045640.">
            <a:extLst>
              <a:ext uri="{FF2B5EF4-FFF2-40B4-BE49-F238E27FC236}">
                <a16:creationId xmlns:a16="http://schemas.microsoft.com/office/drawing/2014/main" id="{2DA24977-6726-408A-6F55-CB4CEDBAFB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659" y="4016617"/>
            <a:ext cx="6496997" cy="168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196" name="Picture 4" descr="The Institute of Computer Engineers (India) | Android App Development">
            <a:extLst>
              <a:ext uri="{FF2B5EF4-FFF2-40B4-BE49-F238E27FC236}">
                <a16:creationId xmlns:a16="http://schemas.microsoft.com/office/drawing/2014/main" id="{442E6A45-4FAD-5FF7-19E7-098727BFEC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683" y="4075271"/>
            <a:ext cx="4008688" cy="23452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70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838199" y="34843"/>
            <a:ext cx="12913359"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Artificial</a:t>
            </a:r>
          </a:p>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Intelligence (AI)?</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8" name="תמונה 17">
            <a:extLst>
              <a:ext uri="{FF2B5EF4-FFF2-40B4-BE49-F238E27FC236}">
                <a16:creationId xmlns:a16="http://schemas.microsoft.com/office/drawing/2014/main" id="{2292A38F-FC4D-EF29-144A-84162D3CFDDA}"/>
              </a:ext>
            </a:extLst>
          </p:cNvPr>
          <p:cNvPicPr>
            <a:picLocks noChangeAspect="1"/>
          </p:cNvPicPr>
          <p:nvPr/>
        </p:nvPicPr>
        <p:blipFill rotWithShape="1">
          <a:blip r:embed="rId7"/>
          <a:srcRect l="15949" r="14498"/>
          <a:stretch/>
        </p:blipFill>
        <p:spPr>
          <a:xfrm>
            <a:off x="1910080" y="3821185"/>
            <a:ext cx="9347200" cy="2031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תיבת טקסט 18">
            <a:extLst>
              <a:ext uri="{FF2B5EF4-FFF2-40B4-BE49-F238E27FC236}">
                <a16:creationId xmlns:a16="http://schemas.microsoft.com/office/drawing/2014/main" id="{D1FCB3CB-277F-4718-2A44-1EB2C76DE644}"/>
              </a:ext>
            </a:extLst>
          </p:cNvPr>
          <p:cNvSpPr txBox="1"/>
          <p:nvPr/>
        </p:nvSpPr>
        <p:spPr>
          <a:xfrm>
            <a:off x="1162091" y="2205012"/>
            <a:ext cx="9245430" cy="1384995"/>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b="0" i="0" dirty="0">
                <a:solidFill>
                  <a:srgbClr val="374151"/>
                </a:solidFill>
                <a:effectLst/>
                <a:latin typeface="Calibri (גוף)"/>
              </a:rPr>
              <a:t>Artificial Intelligence is the simulation of human intelligence in machines, allowing them to perform tasks that typically require human intelligence.</a:t>
            </a:r>
          </a:p>
        </p:txBody>
      </p:sp>
      <p:sp>
        <p:nvSpPr>
          <p:cNvPr id="3" name="מציין מיקום של תאריך 1">
            <a:extLst>
              <a:ext uri="{FF2B5EF4-FFF2-40B4-BE49-F238E27FC236}">
                <a16:creationId xmlns:a16="http://schemas.microsoft.com/office/drawing/2014/main" id="{80373397-E3BF-2FCD-36E9-74B0A8BA4F1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97411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2050" name="Picture 2" descr="Benefits of Natural Language Processing for the Supply Chain - Blume Global">
            <a:extLst>
              <a:ext uri="{FF2B5EF4-FFF2-40B4-BE49-F238E27FC236}">
                <a16:creationId xmlns:a16="http://schemas.microsoft.com/office/drawing/2014/main" id="{D703DC9A-D74C-0AF0-6586-48A38B1614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7013" y="5201399"/>
            <a:ext cx="1744674" cy="1392990"/>
          </a:xfrm>
          <a:prstGeom prst="rect">
            <a:avLst/>
          </a:prstGeom>
          <a:noFill/>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A106ECE6-12C6-47F7-FAF2-0788F34B7D81}"/>
              </a:ext>
            </a:extLst>
          </p:cNvPr>
          <p:cNvPicPr>
            <a:picLocks noChangeAspect="1"/>
          </p:cNvPicPr>
          <p:nvPr/>
        </p:nvPicPr>
        <p:blipFill>
          <a:blip r:embed="rId7"/>
          <a:stretch>
            <a:fillRect/>
          </a:stretch>
        </p:blipFill>
        <p:spPr>
          <a:xfrm>
            <a:off x="500262" y="3911645"/>
            <a:ext cx="3315780" cy="1897921"/>
          </a:xfrm>
          <a:prstGeom prst="rect">
            <a:avLst/>
          </a:prstGeom>
        </p:spPr>
      </p:pic>
      <p:sp>
        <p:nvSpPr>
          <p:cNvPr id="11" name="מלבן 10">
            <a:extLst>
              <a:ext uri="{FF2B5EF4-FFF2-40B4-BE49-F238E27FC236}">
                <a16:creationId xmlns:a16="http://schemas.microsoft.com/office/drawing/2014/main" id="{BFCC72AC-958E-7E14-B5D2-B35021F80DF6}"/>
              </a:ext>
            </a:extLst>
          </p:cNvPr>
          <p:cNvSpPr/>
          <p:nvPr/>
        </p:nvSpPr>
        <p:spPr>
          <a:xfrm>
            <a:off x="1610989" y="181675"/>
            <a:ext cx="8707794"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Natural Language Processing (NLP)?</a:t>
            </a:r>
          </a:p>
        </p:txBody>
      </p:sp>
      <p:sp>
        <p:nvSpPr>
          <p:cNvPr id="12" name="תיבת טקסט 11">
            <a:extLst>
              <a:ext uri="{FF2B5EF4-FFF2-40B4-BE49-F238E27FC236}">
                <a16:creationId xmlns:a16="http://schemas.microsoft.com/office/drawing/2014/main" id="{1B9D3DC6-0395-1144-1C5C-E7EE0FC2ED2C}"/>
              </a:ext>
            </a:extLst>
          </p:cNvPr>
          <p:cNvSpPr txBox="1"/>
          <p:nvPr/>
        </p:nvSpPr>
        <p:spPr>
          <a:xfrm>
            <a:off x="3790391" y="2528065"/>
            <a:ext cx="8284769" cy="2246769"/>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Natural language processing (NLP) refers to the branch of artificial intelligence or AI—concerned with giving computers the ability to understand text and spoken words in much the same way human beings can.</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8"/>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31205B05-4596-1D03-4573-FD58888CB10E}"/>
              </a:ext>
            </a:extLst>
          </p:cNvPr>
          <p:cNvPicPr>
            <a:picLocks noChangeAspect="1"/>
          </p:cNvPicPr>
          <p:nvPr/>
        </p:nvPicPr>
        <p:blipFill rotWithShape="1">
          <a:blip r:embed="rId9"/>
          <a:srcRect l="6769" t="8196" r="5676"/>
          <a:stretch/>
        </p:blipFill>
        <p:spPr>
          <a:xfrm>
            <a:off x="223939" y="1627130"/>
            <a:ext cx="3351693" cy="1801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מציין מיקום של תאריך 1">
            <a:extLst>
              <a:ext uri="{FF2B5EF4-FFF2-40B4-BE49-F238E27FC236}">
                <a16:creationId xmlns:a16="http://schemas.microsoft.com/office/drawing/2014/main" id="{7F7D4D5B-8924-CBF1-3170-8D64E92DFFAB}"/>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14177236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10191</TotalTime>
  <Words>2763</Words>
  <Application>Microsoft Office PowerPoint</Application>
  <PresentationFormat>מסך רחב</PresentationFormat>
  <Paragraphs>494</Paragraphs>
  <Slides>62</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62</vt:i4>
      </vt:variant>
    </vt:vector>
  </HeadingPairs>
  <TitlesOfParts>
    <vt:vector size="71" baseType="lpstr">
      <vt:lpstr>-apple-system</vt:lpstr>
      <vt:lpstr>Arial</vt:lpstr>
      <vt:lpstr>Calibri</vt:lpstr>
      <vt:lpstr>Calibri (גוף)</vt:lpstr>
      <vt:lpstr>Calibri Light</vt:lpstr>
      <vt:lpstr>David</vt:lpstr>
      <vt:lpstr>Felix Titling</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niv</dc:creator>
  <cp:lastModifiedBy>niv</cp:lastModifiedBy>
  <cp:revision>27</cp:revision>
  <dcterms:created xsi:type="dcterms:W3CDTF">2023-01-11T23:09:46Z</dcterms:created>
  <dcterms:modified xsi:type="dcterms:W3CDTF">2023-05-14T10:12:42Z</dcterms:modified>
</cp:coreProperties>
</file>